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60" r:id="rId3"/>
    <p:sldId id="263" r:id="rId4"/>
    <p:sldId id="269" r:id="rId5"/>
    <p:sldId id="268" r:id="rId6"/>
    <p:sldId id="267" r:id="rId7"/>
    <p:sldId id="266" r:id="rId8"/>
    <p:sldId id="265" r:id="rId9"/>
    <p:sldId id="277" r:id="rId10"/>
    <p:sldId id="276" r:id="rId11"/>
    <p:sldId id="278" r:id="rId12"/>
    <p:sldId id="274" r:id="rId13"/>
    <p:sldId id="275" r:id="rId14"/>
    <p:sldId id="272" r:id="rId15"/>
    <p:sldId id="271" r:id="rId16"/>
    <p:sldId id="270" r:id="rId17"/>
    <p:sldId id="290" r:id="rId18"/>
    <p:sldId id="282" r:id="rId19"/>
    <p:sldId id="284" r:id="rId20"/>
    <p:sldId id="281" r:id="rId21"/>
    <p:sldId id="280" r:id="rId22"/>
    <p:sldId id="286" r:id="rId23"/>
    <p:sldId id="285" r:id="rId24"/>
    <p:sldId id="294" r:id="rId25"/>
    <p:sldId id="293" r:id="rId26"/>
    <p:sldId id="298" r:id="rId27"/>
    <p:sldId id="297" r:id="rId28"/>
    <p:sldId id="291" r:id="rId2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A3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Açık Stil 3 - Vurgu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0" autoAdjust="0"/>
    <p:restoredTop sz="94660"/>
  </p:normalViewPr>
  <p:slideViewPr>
    <p:cSldViewPr>
      <p:cViewPr varScale="1">
        <p:scale>
          <a:sx n="92" d="100"/>
          <a:sy n="92" d="100"/>
        </p:scale>
        <p:origin x="1140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5832B9-473D-4AB5-8426-F1749A43B341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D7CE227A-F0BA-47F1-8225-73AECDCEF57E}">
      <dgm:prSet phldrT="[Metin]"/>
      <dgm:spPr>
        <a:solidFill>
          <a:schemeClr val="accent2"/>
        </a:solidFill>
      </dgm:spPr>
      <dgm:t>
        <a:bodyPr/>
        <a:lstStyle/>
        <a:p>
          <a:pPr algn="ctr"/>
          <a:r>
            <a:rPr lang="tr-TR" dirty="0" smtClean="0"/>
            <a:t>T.C.</a:t>
          </a:r>
        </a:p>
        <a:p>
          <a:pPr algn="ctr"/>
          <a:r>
            <a:rPr lang="tr-TR" dirty="0" smtClean="0"/>
            <a:t>GİRESUN ÜNİVERSİTESİ REKTÖRLÜĞÜ</a:t>
          </a:r>
          <a:endParaRPr lang="tr-TR" dirty="0"/>
        </a:p>
      </dgm:t>
    </dgm:pt>
    <dgm:pt modelId="{589AB729-38F2-4E7D-8A58-5ACA1F50A651}" type="parTrans" cxnId="{3C3D18B7-FE42-450E-A018-135751B490B7}">
      <dgm:prSet/>
      <dgm:spPr/>
      <dgm:t>
        <a:bodyPr/>
        <a:lstStyle/>
        <a:p>
          <a:pPr algn="ctr"/>
          <a:endParaRPr lang="tr-TR"/>
        </a:p>
      </dgm:t>
    </dgm:pt>
    <dgm:pt modelId="{D1A74069-56D6-4446-86F9-ABC16078CE9C}" type="sibTrans" cxnId="{3C3D18B7-FE42-450E-A018-135751B490B7}">
      <dgm:prSet/>
      <dgm:spPr/>
      <dgm:t>
        <a:bodyPr/>
        <a:lstStyle/>
        <a:p>
          <a:pPr algn="ctr"/>
          <a:endParaRPr lang="tr-TR"/>
        </a:p>
      </dgm:t>
    </dgm:pt>
    <dgm:pt modelId="{FA4E5D7C-2C62-4154-885A-79B981C35FB5}">
      <dgm:prSet phldrT="[Metin]"/>
      <dgm:spPr>
        <a:solidFill>
          <a:schemeClr val="accent2"/>
        </a:solidFill>
      </dgm:spPr>
      <dgm:t>
        <a:bodyPr/>
        <a:lstStyle/>
        <a:p>
          <a:pPr algn="ctr"/>
          <a:r>
            <a:rPr lang="tr-TR" dirty="0" smtClean="0"/>
            <a:t>GİRESUN MESLEK YÜKSEKOKULU MÜDÜRLÜĞÜ</a:t>
          </a:r>
          <a:endParaRPr lang="tr-TR" dirty="0"/>
        </a:p>
      </dgm:t>
    </dgm:pt>
    <dgm:pt modelId="{EC628BC5-1E8D-47A7-A975-360BD67F7516}" type="parTrans" cxnId="{B31F7DCB-0959-42D3-86CC-81AD27A339D8}">
      <dgm:prSet/>
      <dgm:spPr/>
      <dgm:t>
        <a:bodyPr/>
        <a:lstStyle/>
        <a:p>
          <a:pPr algn="ctr"/>
          <a:endParaRPr lang="tr-TR"/>
        </a:p>
      </dgm:t>
    </dgm:pt>
    <dgm:pt modelId="{AC3CDCBF-81A0-485D-9E9C-1C2464FB3234}" type="sibTrans" cxnId="{B31F7DCB-0959-42D3-86CC-81AD27A339D8}">
      <dgm:prSet/>
      <dgm:spPr/>
      <dgm:t>
        <a:bodyPr/>
        <a:lstStyle/>
        <a:p>
          <a:pPr algn="ctr"/>
          <a:endParaRPr lang="tr-TR"/>
        </a:p>
      </dgm:t>
    </dgm:pt>
    <dgm:pt modelId="{54D8BA5D-43FD-4562-AF23-EA12EA4D0DA9}">
      <dgm:prSet phldrT="[Metin]"/>
      <dgm:spPr>
        <a:solidFill>
          <a:schemeClr val="accent2"/>
        </a:solidFill>
      </dgm:spPr>
      <dgm:t>
        <a:bodyPr/>
        <a:lstStyle/>
        <a:p>
          <a:pPr algn="ctr"/>
          <a:r>
            <a:rPr lang="tr-TR" dirty="0" smtClean="0"/>
            <a:t>BİLGİSAYAR TEKNOLOJİLERİ BÖLÜM BAŞKANLIĞI</a:t>
          </a:r>
          <a:endParaRPr lang="tr-TR" dirty="0"/>
        </a:p>
      </dgm:t>
    </dgm:pt>
    <dgm:pt modelId="{37CCD629-D963-46B5-B69F-8563C160B9D5}" type="parTrans" cxnId="{E60706A0-5EF5-440F-AB28-91AEC4D27D96}">
      <dgm:prSet/>
      <dgm:spPr/>
      <dgm:t>
        <a:bodyPr/>
        <a:lstStyle/>
        <a:p>
          <a:pPr algn="ctr"/>
          <a:endParaRPr lang="tr-TR"/>
        </a:p>
      </dgm:t>
    </dgm:pt>
    <dgm:pt modelId="{69678150-058D-489C-AFB4-C6D8B5750A97}" type="sibTrans" cxnId="{E60706A0-5EF5-440F-AB28-91AEC4D27D96}">
      <dgm:prSet/>
      <dgm:spPr/>
      <dgm:t>
        <a:bodyPr/>
        <a:lstStyle/>
        <a:p>
          <a:pPr algn="ctr"/>
          <a:endParaRPr lang="tr-TR"/>
        </a:p>
      </dgm:t>
    </dgm:pt>
    <dgm:pt modelId="{46C7C1B4-0872-4908-BF46-89D1D2F131B0}">
      <dgm:prSet phldrT="[Metin]"/>
      <dgm:spPr>
        <a:solidFill>
          <a:schemeClr val="accent2"/>
        </a:solidFill>
      </dgm:spPr>
      <dgm:t>
        <a:bodyPr/>
        <a:lstStyle/>
        <a:p>
          <a:pPr algn="ctr"/>
          <a:r>
            <a:rPr lang="tr-TR" dirty="0" smtClean="0"/>
            <a:t>BİLGİSAYAR PROGRAMCILIĞI PROGRAMI</a:t>
          </a:r>
          <a:endParaRPr lang="tr-TR" dirty="0"/>
        </a:p>
      </dgm:t>
    </dgm:pt>
    <dgm:pt modelId="{FB5C36EF-6211-42A3-B47F-68089521C2D7}" type="parTrans" cxnId="{D38AF128-5824-40C8-A913-9D4301BDAFD5}">
      <dgm:prSet/>
      <dgm:spPr/>
      <dgm:t>
        <a:bodyPr/>
        <a:lstStyle/>
        <a:p>
          <a:pPr algn="ctr"/>
          <a:endParaRPr lang="tr-TR"/>
        </a:p>
      </dgm:t>
    </dgm:pt>
    <dgm:pt modelId="{9AD2FADB-CE0A-4BA5-8A8F-73537EB0FF8C}" type="sibTrans" cxnId="{D38AF128-5824-40C8-A913-9D4301BDAFD5}">
      <dgm:prSet/>
      <dgm:spPr/>
      <dgm:t>
        <a:bodyPr/>
        <a:lstStyle/>
        <a:p>
          <a:pPr algn="ctr"/>
          <a:endParaRPr lang="tr-TR"/>
        </a:p>
      </dgm:t>
    </dgm:pt>
    <dgm:pt modelId="{3C893F74-CC68-4E85-A0BF-AFD3BA3D16DD}" type="pres">
      <dgm:prSet presAssocID="{3F5832B9-473D-4AB5-8426-F1749A43B34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498384E-1144-4785-87AF-46CC8331E27B}" type="pres">
      <dgm:prSet presAssocID="{46C7C1B4-0872-4908-BF46-89D1D2F131B0}" presName="boxAndChildren" presStyleCnt="0"/>
      <dgm:spPr/>
    </dgm:pt>
    <dgm:pt modelId="{D3BA041D-7281-44F9-A7A9-CD72EA61E906}" type="pres">
      <dgm:prSet presAssocID="{46C7C1B4-0872-4908-BF46-89D1D2F131B0}" presName="parentTextBox" presStyleLbl="node1" presStyleIdx="0" presStyleCnt="4"/>
      <dgm:spPr/>
      <dgm:t>
        <a:bodyPr/>
        <a:lstStyle/>
        <a:p>
          <a:endParaRPr lang="tr-TR"/>
        </a:p>
      </dgm:t>
    </dgm:pt>
    <dgm:pt modelId="{CA62112D-9F33-4E28-A3EF-A1DB85746B1A}" type="pres">
      <dgm:prSet presAssocID="{69678150-058D-489C-AFB4-C6D8B5750A97}" presName="sp" presStyleCnt="0"/>
      <dgm:spPr/>
    </dgm:pt>
    <dgm:pt modelId="{AC2FF277-FC0D-48C2-87C5-41980F452664}" type="pres">
      <dgm:prSet presAssocID="{54D8BA5D-43FD-4562-AF23-EA12EA4D0DA9}" presName="arrowAndChildren" presStyleCnt="0"/>
      <dgm:spPr/>
    </dgm:pt>
    <dgm:pt modelId="{3B5D5136-C311-439F-96BC-04A70338318F}" type="pres">
      <dgm:prSet presAssocID="{54D8BA5D-43FD-4562-AF23-EA12EA4D0DA9}" presName="parentTextArrow" presStyleLbl="node1" presStyleIdx="1" presStyleCnt="4"/>
      <dgm:spPr/>
      <dgm:t>
        <a:bodyPr/>
        <a:lstStyle/>
        <a:p>
          <a:endParaRPr lang="tr-TR"/>
        </a:p>
      </dgm:t>
    </dgm:pt>
    <dgm:pt modelId="{86D62CEC-32DE-42AF-AEFD-AC7159E64149}" type="pres">
      <dgm:prSet presAssocID="{AC3CDCBF-81A0-485D-9E9C-1C2464FB3234}" presName="sp" presStyleCnt="0"/>
      <dgm:spPr/>
    </dgm:pt>
    <dgm:pt modelId="{14B4FB41-15F4-4805-8E38-1872EE4C596E}" type="pres">
      <dgm:prSet presAssocID="{FA4E5D7C-2C62-4154-885A-79B981C35FB5}" presName="arrowAndChildren" presStyleCnt="0"/>
      <dgm:spPr/>
    </dgm:pt>
    <dgm:pt modelId="{580996CA-3F80-4A0A-AD68-998289B79905}" type="pres">
      <dgm:prSet presAssocID="{FA4E5D7C-2C62-4154-885A-79B981C35FB5}" presName="parentTextArrow" presStyleLbl="node1" presStyleIdx="2" presStyleCnt="4"/>
      <dgm:spPr/>
      <dgm:t>
        <a:bodyPr/>
        <a:lstStyle/>
        <a:p>
          <a:endParaRPr lang="tr-TR"/>
        </a:p>
      </dgm:t>
    </dgm:pt>
    <dgm:pt modelId="{A20EB097-03E1-4103-960E-2DA3C4C64555}" type="pres">
      <dgm:prSet presAssocID="{D1A74069-56D6-4446-86F9-ABC16078CE9C}" presName="sp" presStyleCnt="0"/>
      <dgm:spPr/>
    </dgm:pt>
    <dgm:pt modelId="{5E85B29D-CF90-462D-89C8-066DC03F5E60}" type="pres">
      <dgm:prSet presAssocID="{D7CE227A-F0BA-47F1-8225-73AECDCEF57E}" presName="arrowAndChildren" presStyleCnt="0"/>
      <dgm:spPr/>
    </dgm:pt>
    <dgm:pt modelId="{92121BED-486C-4F1F-9528-9B57037AC33B}" type="pres">
      <dgm:prSet presAssocID="{D7CE227A-F0BA-47F1-8225-73AECDCEF57E}" presName="parentTextArrow" presStyleLbl="node1" presStyleIdx="3" presStyleCnt="4"/>
      <dgm:spPr/>
      <dgm:t>
        <a:bodyPr/>
        <a:lstStyle/>
        <a:p>
          <a:endParaRPr lang="tr-TR"/>
        </a:p>
      </dgm:t>
    </dgm:pt>
  </dgm:ptLst>
  <dgm:cxnLst>
    <dgm:cxn modelId="{DF517412-B701-4C1F-9F04-E9C742C0603F}" type="presOf" srcId="{54D8BA5D-43FD-4562-AF23-EA12EA4D0DA9}" destId="{3B5D5136-C311-439F-96BC-04A70338318F}" srcOrd="0" destOrd="0" presId="urn:microsoft.com/office/officeart/2005/8/layout/process4"/>
    <dgm:cxn modelId="{E60706A0-5EF5-440F-AB28-91AEC4D27D96}" srcId="{3F5832B9-473D-4AB5-8426-F1749A43B341}" destId="{54D8BA5D-43FD-4562-AF23-EA12EA4D0DA9}" srcOrd="2" destOrd="0" parTransId="{37CCD629-D963-46B5-B69F-8563C160B9D5}" sibTransId="{69678150-058D-489C-AFB4-C6D8B5750A97}"/>
    <dgm:cxn modelId="{D38AF128-5824-40C8-A913-9D4301BDAFD5}" srcId="{3F5832B9-473D-4AB5-8426-F1749A43B341}" destId="{46C7C1B4-0872-4908-BF46-89D1D2F131B0}" srcOrd="3" destOrd="0" parTransId="{FB5C36EF-6211-42A3-B47F-68089521C2D7}" sibTransId="{9AD2FADB-CE0A-4BA5-8A8F-73537EB0FF8C}"/>
    <dgm:cxn modelId="{B31F7DCB-0959-42D3-86CC-81AD27A339D8}" srcId="{3F5832B9-473D-4AB5-8426-F1749A43B341}" destId="{FA4E5D7C-2C62-4154-885A-79B981C35FB5}" srcOrd="1" destOrd="0" parTransId="{EC628BC5-1E8D-47A7-A975-360BD67F7516}" sibTransId="{AC3CDCBF-81A0-485D-9E9C-1C2464FB3234}"/>
    <dgm:cxn modelId="{3D194EE0-5BCC-40B1-B6B1-DC0177F78DD7}" type="presOf" srcId="{3F5832B9-473D-4AB5-8426-F1749A43B341}" destId="{3C893F74-CC68-4E85-A0BF-AFD3BA3D16DD}" srcOrd="0" destOrd="0" presId="urn:microsoft.com/office/officeart/2005/8/layout/process4"/>
    <dgm:cxn modelId="{3C3D18B7-FE42-450E-A018-135751B490B7}" srcId="{3F5832B9-473D-4AB5-8426-F1749A43B341}" destId="{D7CE227A-F0BA-47F1-8225-73AECDCEF57E}" srcOrd="0" destOrd="0" parTransId="{589AB729-38F2-4E7D-8A58-5ACA1F50A651}" sibTransId="{D1A74069-56D6-4446-86F9-ABC16078CE9C}"/>
    <dgm:cxn modelId="{40FA2936-01A0-440F-B858-9AD79468FE5B}" type="presOf" srcId="{D7CE227A-F0BA-47F1-8225-73AECDCEF57E}" destId="{92121BED-486C-4F1F-9528-9B57037AC33B}" srcOrd="0" destOrd="0" presId="urn:microsoft.com/office/officeart/2005/8/layout/process4"/>
    <dgm:cxn modelId="{8509D6F8-53A8-4DA0-85B5-75AAEB56CE08}" type="presOf" srcId="{FA4E5D7C-2C62-4154-885A-79B981C35FB5}" destId="{580996CA-3F80-4A0A-AD68-998289B79905}" srcOrd="0" destOrd="0" presId="urn:microsoft.com/office/officeart/2005/8/layout/process4"/>
    <dgm:cxn modelId="{E3C24BF1-D9F1-4AE7-9963-A252963EE991}" type="presOf" srcId="{46C7C1B4-0872-4908-BF46-89D1D2F131B0}" destId="{D3BA041D-7281-44F9-A7A9-CD72EA61E906}" srcOrd="0" destOrd="0" presId="urn:microsoft.com/office/officeart/2005/8/layout/process4"/>
    <dgm:cxn modelId="{6F37F42E-7A95-407B-9F67-D6ECD4BB6559}" type="presParOf" srcId="{3C893F74-CC68-4E85-A0BF-AFD3BA3D16DD}" destId="{B498384E-1144-4785-87AF-46CC8331E27B}" srcOrd="0" destOrd="0" presId="urn:microsoft.com/office/officeart/2005/8/layout/process4"/>
    <dgm:cxn modelId="{6A207354-7F4B-4F24-B306-2AB1E7F9F288}" type="presParOf" srcId="{B498384E-1144-4785-87AF-46CC8331E27B}" destId="{D3BA041D-7281-44F9-A7A9-CD72EA61E906}" srcOrd="0" destOrd="0" presId="urn:microsoft.com/office/officeart/2005/8/layout/process4"/>
    <dgm:cxn modelId="{B92FA13C-B9B7-4697-A05D-433D366D4164}" type="presParOf" srcId="{3C893F74-CC68-4E85-A0BF-AFD3BA3D16DD}" destId="{CA62112D-9F33-4E28-A3EF-A1DB85746B1A}" srcOrd="1" destOrd="0" presId="urn:microsoft.com/office/officeart/2005/8/layout/process4"/>
    <dgm:cxn modelId="{FF9438EF-A682-4E5C-8565-6F6CC0EA330D}" type="presParOf" srcId="{3C893F74-CC68-4E85-A0BF-AFD3BA3D16DD}" destId="{AC2FF277-FC0D-48C2-87C5-41980F452664}" srcOrd="2" destOrd="0" presId="urn:microsoft.com/office/officeart/2005/8/layout/process4"/>
    <dgm:cxn modelId="{BBC73C54-D5CD-42BB-92C6-08176DADB9F8}" type="presParOf" srcId="{AC2FF277-FC0D-48C2-87C5-41980F452664}" destId="{3B5D5136-C311-439F-96BC-04A70338318F}" srcOrd="0" destOrd="0" presId="urn:microsoft.com/office/officeart/2005/8/layout/process4"/>
    <dgm:cxn modelId="{D076D962-5BCC-4959-9956-36C580822D85}" type="presParOf" srcId="{3C893F74-CC68-4E85-A0BF-AFD3BA3D16DD}" destId="{86D62CEC-32DE-42AF-AEFD-AC7159E64149}" srcOrd="3" destOrd="0" presId="urn:microsoft.com/office/officeart/2005/8/layout/process4"/>
    <dgm:cxn modelId="{DC5D7FFF-E5C6-45F8-A7B9-0516C0F489CB}" type="presParOf" srcId="{3C893F74-CC68-4E85-A0BF-AFD3BA3D16DD}" destId="{14B4FB41-15F4-4805-8E38-1872EE4C596E}" srcOrd="4" destOrd="0" presId="urn:microsoft.com/office/officeart/2005/8/layout/process4"/>
    <dgm:cxn modelId="{5E647A54-D3E0-498A-9E99-1DD058EC19D3}" type="presParOf" srcId="{14B4FB41-15F4-4805-8E38-1872EE4C596E}" destId="{580996CA-3F80-4A0A-AD68-998289B79905}" srcOrd="0" destOrd="0" presId="urn:microsoft.com/office/officeart/2005/8/layout/process4"/>
    <dgm:cxn modelId="{76E8545E-C003-4DF9-83CD-89CA079A2DF0}" type="presParOf" srcId="{3C893F74-CC68-4E85-A0BF-AFD3BA3D16DD}" destId="{A20EB097-03E1-4103-960E-2DA3C4C64555}" srcOrd="5" destOrd="0" presId="urn:microsoft.com/office/officeart/2005/8/layout/process4"/>
    <dgm:cxn modelId="{999900F6-D908-43D1-9547-EA0BE6CC23AF}" type="presParOf" srcId="{3C893F74-CC68-4E85-A0BF-AFD3BA3D16DD}" destId="{5E85B29D-CF90-462D-89C8-066DC03F5E60}" srcOrd="6" destOrd="0" presId="urn:microsoft.com/office/officeart/2005/8/layout/process4"/>
    <dgm:cxn modelId="{708375EC-B5E3-483B-812C-B4F5B4A34639}" type="presParOf" srcId="{5E85B29D-CF90-462D-89C8-066DC03F5E60}" destId="{92121BED-486C-4F1F-9528-9B57037AC33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BA041D-7281-44F9-A7A9-CD72EA61E906}">
      <dsp:nvSpPr>
        <dsp:cNvPr id="0" name=""/>
        <dsp:cNvSpPr/>
      </dsp:nvSpPr>
      <dsp:spPr>
        <a:xfrm>
          <a:off x="0" y="3333360"/>
          <a:ext cx="6096000" cy="729257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BİLGİSAYAR PROGRAMCILIĞI PROGRAMI</a:t>
          </a:r>
          <a:endParaRPr lang="tr-TR" sz="1600" kern="1200" dirty="0"/>
        </a:p>
      </dsp:txBody>
      <dsp:txXfrm>
        <a:off x="0" y="3333360"/>
        <a:ext cx="6096000" cy="729257"/>
      </dsp:txXfrm>
    </dsp:sp>
    <dsp:sp modelId="{3B5D5136-C311-439F-96BC-04A70338318F}">
      <dsp:nvSpPr>
        <dsp:cNvPr id="0" name=""/>
        <dsp:cNvSpPr/>
      </dsp:nvSpPr>
      <dsp:spPr>
        <a:xfrm rot="10800000">
          <a:off x="0" y="2222700"/>
          <a:ext cx="6096000" cy="1121598"/>
        </a:xfrm>
        <a:prstGeom prst="upArrowCallou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BİLGİSAYAR TEKNOLOJİLERİ BÖLÜM BAŞKANLIĞI</a:t>
          </a:r>
          <a:endParaRPr lang="tr-TR" sz="1600" kern="1200" dirty="0"/>
        </a:p>
      </dsp:txBody>
      <dsp:txXfrm rot="10800000">
        <a:off x="0" y="2222700"/>
        <a:ext cx="6096000" cy="728781"/>
      </dsp:txXfrm>
    </dsp:sp>
    <dsp:sp modelId="{580996CA-3F80-4A0A-AD68-998289B79905}">
      <dsp:nvSpPr>
        <dsp:cNvPr id="0" name=""/>
        <dsp:cNvSpPr/>
      </dsp:nvSpPr>
      <dsp:spPr>
        <a:xfrm rot="10800000">
          <a:off x="0" y="1112041"/>
          <a:ext cx="6096000" cy="1121598"/>
        </a:xfrm>
        <a:prstGeom prst="upArrowCallou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GİRESUN MESLEK YÜKSEKOKULU MÜDÜRLÜĞÜ</a:t>
          </a:r>
          <a:endParaRPr lang="tr-TR" sz="1600" kern="1200" dirty="0"/>
        </a:p>
      </dsp:txBody>
      <dsp:txXfrm rot="10800000">
        <a:off x="0" y="1112041"/>
        <a:ext cx="6096000" cy="728781"/>
      </dsp:txXfrm>
    </dsp:sp>
    <dsp:sp modelId="{92121BED-486C-4F1F-9528-9B57037AC33B}">
      <dsp:nvSpPr>
        <dsp:cNvPr id="0" name=""/>
        <dsp:cNvSpPr/>
      </dsp:nvSpPr>
      <dsp:spPr>
        <a:xfrm rot="10800000">
          <a:off x="0" y="1381"/>
          <a:ext cx="6096000" cy="1121598"/>
        </a:xfrm>
        <a:prstGeom prst="upArrowCallou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T.C.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GİRESUN ÜNİVERSİTESİ REKTÖRLÜĞÜ</a:t>
          </a:r>
          <a:endParaRPr lang="tr-TR" sz="1600" kern="1200" dirty="0"/>
        </a:p>
      </dsp:txBody>
      <dsp:txXfrm rot="10800000">
        <a:off x="0" y="1381"/>
        <a:ext cx="6096000" cy="7287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E9C29-A8B2-464D-8827-C511205851AE}" type="datetimeFigureOut">
              <a:rPr lang="tr-TR" smtClean="0"/>
              <a:pPr/>
              <a:t>22.09.2025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99E8EE-7487-4A11-9DE0-9A80D0C437F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20223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CB1FB-C40F-4850-8489-94D628275ADD}" type="datetimeFigureOut">
              <a:rPr lang="tr-TR" smtClean="0"/>
              <a:pPr/>
              <a:t>22.09.2025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2B0B3-1CB2-439D-BC47-0E3EFF76A1E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3831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Dikdörtgen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Dikdörtgen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Dikdörtgen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Dikdörtgen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Dikdörtgen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Yuvarlatılmış Dikdörtgen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Yuvarlatılmış Dikdörtgen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Dikdörtgen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Dikdörtgen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8BFE6DD6-B36A-40BB-9E30-9B175C974E50}" type="datetime1">
              <a:rPr lang="tr-TR" smtClean="0"/>
              <a:pPr/>
              <a:t>22.09.2025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FE30-3FB1-4E1D-905D-780AD9CB2489}" type="datetime1">
              <a:rPr lang="tr-TR" smtClean="0"/>
              <a:pPr/>
              <a:t>22.09.2025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6EC42-CB35-465E-9370-50A5F1BC0698}" type="datetime1">
              <a:rPr lang="tr-TR" smtClean="0"/>
              <a:pPr/>
              <a:t>22.09.2025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D3C2C-D64D-45FD-98D9-AB07B73ACC0A}" type="datetime1">
              <a:rPr lang="tr-TR" smtClean="0"/>
              <a:pPr/>
              <a:t>22.09.2025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6" name="2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AE32517-79E5-4E77-9704-4AA5349E33A4}" type="datetime1">
              <a:rPr lang="tr-TR" smtClean="0"/>
              <a:pPr/>
              <a:t>22.09.2025</a:t>
            </a:fld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8" name="2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81C85CF0-EC41-45A8-85E6-4173A6855017}" type="datetime1">
              <a:rPr lang="tr-TR" smtClean="0"/>
              <a:pPr/>
              <a:t>22.09.2025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7089-0976-4F00-9066-A1A5DE2C0837}" type="datetime1">
              <a:rPr lang="tr-TR" smtClean="0"/>
              <a:pPr/>
              <a:t>22.09.2025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D1293-C97C-4155-9CD1-3271164AF89F}" type="datetime1">
              <a:rPr lang="tr-TR" smtClean="0"/>
              <a:pPr/>
              <a:t>22.09.2025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39875-1C74-46EB-9438-685586844E44}" type="datetime1">
              <a:rPr lang="tr-TR" smtClean="0"/>
              <a:pPr/>
              <a:t>22.09.2025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22D03-AFF1-463F-9D0E-B3F7C9DAABCD}" type="datetime1">
              <a:rPr lang="tr-TR" smtClean="0"/>
              <a:pPr/>
              <a:t>22.09.2025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A9EB-5B72-4583-A9D7-A8D65E1DA192}" type="datetime1">
              <a:rPr lang="tr-TR" smtClean="0"/>
              <a:pPr/>
              <a:t>22.09.2025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Dikdörtgen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Dikdörtgen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Dikdörtgen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Dikdörtgen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Dikdörtgen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Yuvarlatılmış Dikdörtgen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Yuvarlatılmış Dikdörtgen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Dikdörtgen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Dikdörtgen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Dikdörtgen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Dikdörtgen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Dikdörtgen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Dikdörtgen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BBD1767-2E99-4CBC-B536-443D3414EAC6}" type="datetime1">
              <a:rPr lang="tr-TR" smtClean="0"/>
              <a:pPr/>
              <a:t>22.09.2025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giresun.edu.tr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myo.giresun.edu.tr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gmyo.giresun.edu.tr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myo.giresun.edu.tr/tr/page/bilgisayar-programciligi/3425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ders.giresun.edu.tr/" TargetMode="External"/><Relationship Id="rId2" Type="http://schemas.openxmlformats.org/officeDocument/2006/relationships/hyperlink" Target="http://uzem.giresun.edu.tr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myokoordinatorlugu.giresun.edu.tr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ubs.giresun.edu.tr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idb.giresun.edu.tr/tr/page/yonetmelikler-yuksekogretim-kurumu/2746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sksdb.giresun.edu.tr/" TargetMode="External"/><Relationship Id="rId2" Type="http://schemas.openxmlformats.org/officeDocument/2006/relationships/hyperlink" Target="http://eduroam.giresun.edu.tr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Oryantasyon Eğitimi (</a:t>
            </a:r>
            <a:r>
              <a:rPr lang="tr-TR" dirty="0" smtClean="0"/>
              <a:t>2025/26)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219414" y="3894360"/>
            <a:ext cx="6923112" cy="1752600"/>
          </a:xfrm>
        </p:spPr>
        <p:txBody>
          <a:bodyPr/>
          <a:lstStyle/>
          <a:p>
            <a:r>
              <a:rPr lang="tr-TR" dirty="0" smtClean="0"/>
              <a:t>Giresun Meslek Yüksekokulu</a:t>
            </a:r>
          </a:p>
          <a:p>
            <a:r>
              <a:rPr lang="tr-TR" dirty="0" smtClean="0"/>
              <a:t>Bilgisayar Teknolojileri Bölümü</a:t>
            </a:r>
            <a:endParaRPr lang="tr-TR" dirty="0"/>
          </a:p>
        </p:txBody>
      </p:sp>
      <p:pic>
        <p:nvPicPr>
          <p:cNvPr id="4" name="3 Resim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290313"/>
            <a:ext cx="2418607" cy="24186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İÇERİK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Üniversitemiz</a:t>
            </a:r>
          </a:p>
          <a:p>
            <a:r>
              <a:rPr lang="tr-TR" dirty="0" smtClean="0"/>
              <a:t>Meslek Yüksekokulumuz</a:t>
            </a:r>
          </a:p>
          <a:p>
            <a:r>
              <a:rPr lang="tr-TR" dirty="0" smtClean="0"/>
              <a:t>Bölümümüz</a:t>
            </a:r>
          </a:p>
          <a:p>
            <a:r>
              <a:rPr lang="tr-TR" dirty="0" smtClean="0"/>
              <a:t>Öğretim Elemanlarımız</a:t>
            </a:r>
          </a:p>
          <a:p>
            <a:r>
              <a:rPr lang="tr-TR" dirty="0" smtClean="0"/>
              <a:t>Derslikler</a:t>
            </a:r>
          </a:p>
          <a:p>
            <a:r>
              <a:rPr lang="tr-TR" dirty="0" smtClean="0"/>
              <a:t>Dersler</a:t>
            </a:r>
          </a:p>
          <a:p>
            <a:r>
              <a:rPr lang="tr-TR" dirty="0" err="1" smtClean="0"/>
              <a:t>Uzem</a:t>
            </a:r>
            <a:r>
              <a:rPr lang="tr-TR" dirty="0" smtClean="0"/>
              <a:t> Dersleri</a:t>
            </a:r>
          </a:p>
          <a:p>
            <a:r>
              <a:rPr lang="tr-TR" dirty="0" smtClean="0"/>
              <a:t>Haftalık Ders Programları</a:t>
            </a:r>
          </a:p>
        </p:txBody>
      </p:sp>
      <p:sp>
        <p:nvSpPr>
          <p:cNvPr id="7" name="6 İçerik Yer Tutucusu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3555839"/>
          </a:xfrm>
        </p:spPr>
        <p:txBody>
          <a:bodyPr>
            <a:normAutofit/>
          </a:bodyPr>
          <a:lstStyle/>
          <a:p>
            <a:r>
              <a:rPr lang="tr-TR" dirty="0" smtClean="0"/>
              <a:t>Akademik Takvim</a:t>
            </a:r>
          </a:p>
          <a:p>
            <a:r>
              <a:rPr lang="tr-TR" dirty="0" smtClean="0"/>
              <a:t>Sınavlar</a:t>
            </a:r>
          </a:p>
          <a:p>
            <a:r>
              <a:rPr lang="tr-TR" dirty="0" smtClean="0"/>
              <a:t>Staj</a:t>
            </a:r>
          </a:p>
          <a:p>
            <a:r>
              <a:rPr lang="tr-TR" dirty="0" smtClean="0"/>
              <a:t>Öğrenci Bilgi Sistemi</a:t>
            </a:r>
          </a:p>
          <a:p>
            <a:r>
              <a:rPr lang="tr-TR" dirty="0" smtClean="0"/>
              <a:t>Ders Kaydı</a:t>
            </a:r>
          </a:p>
          <a:p>
            <a:r>
              <a:rPr lang="tr-TR" dirty="0" smtClean="0"/>
              <a:t>Mezuniyet</a:t>
            </a:r>
          </a:p>
          <a:p>
            <a:r>
              <a:rPr lang="tr-TR" dirty="0" smtClean="0"/>
              <a:t>Sosyal İmkanlar</a:t>
            </a:r>
          </a:p>
          <a:p>
            <a:r>
              <a:rPr lang="tr-TR" dirty="0" smtClean="0">
                <a:solidFill>
                  <a:schemeClr val="accent2"/>
                </a:solidFill>
              </a:rPr>
              <a:t>Soru-Cevap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  <p:sp>
        <p:nvSpPr>
          <p:cNvPr id="6" name="5 Dikdörtgen"/>
          <p:cNvSpPr/>
          <p:nvPr/>
        </p:nvSpPr>
        <p:spPr>
          <a:xfrm>
            <a:off x="2051720" y="406405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>
                <a:solidFill>
                  <a:schemeClr val="accent2"/>
                </a:solidFill>
              </a:rPr>
              <a:t>Bilgisayar Teknolojileri Bölümü</a:t>
            </a:r>
          </a:p>
          <a:p>
            <a:r>
              <a:rPr lang="tr-TR" dirty="0" smtClean="0">
                <a:solidFill>
                  <a:schemeClr val="accent2"/>
                </a:solidFill>
              </a:rPr>
              <a:t>2023/24 Eğitim-Öğretim Yılı Oryantasyon Eğitimi</a:t>
            </a:r>
            <a:endParaRPr lang="tr-T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Üniversitemiz</a:t>
            </a:r>
            <a:endParaRPr lang="tr-TR" dirty="0"/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7360346"/>
              </p:ext>
            </p:extLst>
          </p:nvPr>
        </p:nvGraphicFramePr>
        <p:xfrm>
          <a:off x="457200" y="2249488"/>
          <a:ext cx="8229600" cy="40487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2425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870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b="0" dirty="0" smtClean="0"/>
                        <a:t>Kuruluş Yılı</a:t>
                      </a:r>
                      <a:endParaRPr lang="tr-T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b="0" dirty="0" smtClean="0"/>
                        <a:t>2006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Rektör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dirty="0" smtClean="0"/>
                        <a:t>Prof. Dr.</a:t>
                      </a:r>
                      <a:r>
                        <a:rPr lang="tr-TR" baseline="0" dirty="0" smtClean="0"/>
                        <a:t> Yılmaz CAN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Birimler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dirty="0" smtClean="0"/>
                        <a:t>13 Fakülte, 3 Enstitü, 5 Yüksekokul, 13 Meslek Yüksekokulu, 21 Araştırma ve Uygulama Merkezi ve 1  Devlet Konservatuarı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Öğrenci Sayısı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dirty="0" smtClean="0"/>
                        <a:t>27.187*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Akademik</a:t>
                      </a:r>
                      <a:r>
                        <a:rPr lang="tr-TR" baseline="0" dirty="0" smtClean="0"/>
                        <a:t> Personel Sayısı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dirty="0" smtClean="0"/>
                        <a:t>1001*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Adres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dirty="0" smtClean="0"/>
                        <a:t>Gaziler Mah. Prof. Ahmet Taner Kışlalı Cd. 28200 Merkez/GİRESUN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Telefon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0 (454) 310 10 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Web Sitesi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>
                          <a:hlinkClick r:id="rId2"/>
                        </a:rPr>
                        <a:t>http://www.</a:t>
                      </a:r>
                      <a:r>
                        <a:rPr lang="tr-TR" dirty="0" err="1" smtClean="0">
                          <a:hlinkClick r:id="rId2"/>
                        </a:rPr>
                        <a:t>giresun</a:t>
                      </a:r>
                      <a:r>
                        <a:rPr lang="tr-TR" dirty="0" smtClean="0">
                          <a:hlinkClick r:id="rId2"/>
                        </a:rPr>
                        <a:t>.edu.tr/</a:t>
                      </a:r>
                      <a:endParaRPr lang="tr-TR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  <p:sp>
        <p:nvSpPr>
          <p:cNvPr id="8" name="7 Metin kutusu"/>
          <p:cNvSpPr txBox="1"/>
          <p:nvPr/>
        </p:nvSpPr>
        <p:spPr>
          <a:xfrm>
            <a:off x="4332964" y="6444044"/>
            <a:ext cx="4703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*2019 Yılı İdari Faaliyet Raporu sayılarıdır.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Meslek Yüksekokulumuz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  <p:graphicFrame>
        <p:nvGraphicFramePr>
          <p:cNvPr id="7" name="6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2078955"/>
              </p:ext>
            </p:extLst>
          </p:nvPr>
        </p:nvGraphicFramePr>
        <p:xfrm>
          <a:off x="457200" y="2249488"/>
          <a:ext cx="8229600" cy="37795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2425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870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b="0" dirty="0" smtClean="0"/>
                        <a:t>Tam adı</a:t>
                      </a:r>
                      <a:endParaRPr lang="tr-T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b="0" dirty="0" smtClean="0"/>
                        <a:t>Giresun </a:t>
                      </a:r>
                      <a:r>
                        <a:rPr lang="tr-TR" b="0" baseline="0" dirty="0" smtClean="0"/>
                        <a:t>Meslek Yüksekokulu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Müdür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dirty="0" smtClean="0"/>
                        <a:t>Prof. Dr. </a:t>
                      </a:r>
                      <a:r>
                        <a:rPr lang="tr-TR" dirty="0" smtClean="0"/>
                        <a:t>Çiğdem ŞAHİN ÇAKIR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Birimler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dirty="0" smtClean="0"/>
                        <a:t>10 Bölüm, 14 Program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Öğrenci Sayısı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dirty="0" smtClean="0"/>
                        <a:t>2000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Akademik</a:t>
                      </a:r>
                      <a:r>
                        <a:rPr lang="tr-TR" baseline="0" dirty="0" smtClean="0"/>
                        <a:t> Personel Sayısı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dirty="0" smtClean="0"/>
                        <a:t>59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Adres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dirty="0" smtClean="0"/>
                        <a:t>Giresun Meslek Yüksekokulu </a:t>
                      </a:r>
                      <a:br>
                        <a:rPr lang="tr-TR" dirty="0" smtClean="0"/>
                      </a:br>
                      <a:r>
                        <a:rPr lang="tr-TR" dirty="0" smtClean="0"/>
                        <a:t>Gazipaşa Yerleşkesi </a:t>
                      </a:r>
                      <a:r>
                        <a:rPr lang="tr-TR" dirty="0" err="1" smtClean="0"/>
                        <a:t>Depboy</a:t>
                      </a:r>
                      <a:r>
                        <a:rPr lang="tr-TR" dirty="0" smtClean="0"/>
                        <a:t> Mevkii A</a:t>
                      </a:r>
                      <a:r>
                        <a:rPr lang="tr-TR" baseline="0" dirty="0" smtClean="0"/>
                        <a:t> Blok</a:t>
                      </a:r>
                      <a:r>
                        <a:rPr lang="tr-TR" dirty="0" smtClean="0"/>
                        <a:t/>
                      </a:r>
                      <a:br>
                        <a:rPr lang="tr-TR" dirty="0" smtClean="0"/>
                      </a:br>
                      <a:r>
                        <a:rPr lang="tr-TR" dirty="0" smtClean="0"/>
                        <a:t>Merkez</a:t>
                      </a:r>
                      <a:r>
                        <a:rPr lang="tr-TR" baseline="0" dirty="0" smtClean="0"/>
                        <a:t> </a:t>
                      </a:r>
                      <a:r>
                        <a:rPr lang="tr-TR" dirty="0" smtClean="0"/>
                        <a:t>/</a:t>
                      </a:r>
                      <a:r>
                        <a:rPr lang="tr-TR" baseline="0" dirty="0" smtClean="0"/>
                        <a:t> </a:t>
                      </a:r>
                      <a:r>
                        <a:rPr lang="tr-TR" dirty="0" smtClean="0"/>
                        <a:t>GİRESUN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Telefon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dirty="0" smtClean="0"/>
                        <a:t>0 (454) 310 15 00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Web Sitesi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dirty="0" smtClean="0">
                          <a:hlinkClick r:id="rId3"/>
                        </a:rPr>
                        <a:t>https://gmyo.giresun.edu.tr/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Giresun Meslek Yüksekokulu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5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  <p:graphicFrame>
        <p:nvGraphicFramePr>
          <p:cNvPr id="7" name="6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4316585"/>
              </p:ext>
            </p:extLst>
          </p:nvPr>
        </p:nvGraphicFramePr>
        <p:xfrm>
          <a:off x="457200" y="3158976"/>
          <a:ext cx="8229600" cy="322235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4470">
                <a:tc>
                  <a:txBody>
                    <a:bodyPr/>
                    <a:lstStyle/>
                    <a:p>
                      <a:r>
                        <a:rPr lang="tr-TR" b="0" dirty="0" smtClean="0"/>
                        <a:t>Bilgisayar Teknolojileri</a:t>
                      </a:r>
                      <a:endParaRPr lang="tr-TR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b="0" dirty="0" smtClean="0">
                          <a:effectLst/>
                        </a:rPr>
                        <a:t>Görsel İşitsel Teknikler ve Medya Yapımcılığı</a:t>
                      </a:r>
                      <a:endParaRPr lang="tr-TR" b="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4470">
                <a:tc>
                  <a:txBody>
                    <a:bodyPr/>
                    <a:lstStyle/>
                    <a:p>
                      <a:r>
                        <a:rPr lang="tr-TR" dirty="0" smtClean="0"/>
                        <a:t>Yönetim ve Organizasyon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dirty="0" smtClean="0"/>
                        <a:t>Mimarlık ve Şehir Planlama</a:t>
                      </a:r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4470">
                <a:tc>
                  <a:txBody>
                    <a:bodyPr/>
                    <a:lstStyle/>
                    <a:p>
                      <a:r>
                        <a:rPr lang="tr-TR" dirty="0" smtClean="0"/>
                        <a:t>Muhasebe ve Vergi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dirty="0" smtClean="0"/>
                        <a:t>Seyahat Turizm ve Eğlence Hizmetleri</a:t>
                      </a:r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4470">
                <a:tc>
                  <a:txBody>
                    <a:bodyPr/>
                    <a:lstStyle/>
                    <a:p>
                      <a:r>
                        <a:rPr lang="tr-TR" dirty="0" smtClean="0"/>
                        <a:t>Büro Yönetimi</a:t>
                      </a:r>
                      <a:r>
                        <a:rPr lang="tr-TR" baseline="0" dirty="0" smtClean="0"/>
                        <a:t> ve Sekreterlik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dirty="0" smtClean="0"/>
                        <a:t>Tasarım</a:t>
                      </a:r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4470">
                <a:tc>
                  <a:txBody>
                    <a:bodyPr/>
                    <a:lstStyle/>
                    <a:p>
                      <a:r>
                        <a:rPr lang="tr-TR" dirty="0" smtClean="0"/>
                        <a:t>Finans Bankacılık ve Sigortacılık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dirty="0" smtClean="0"/>
                        <a:t>Motorlu Araçlar ve Ulaşım </a:t>
                      </a:r>
                      <a:r>
                        <a:rPr lang="tr-TR" dirty="0" err="1" smtClean="0"/>
                        <a:t>Tekn</a:t>
                      </a:r>
                      <a:r>
                        <a:rPr lang="tr-TR" dirty="0" smtClean="0"/>
                        <a:t>.</a:t>
                      </a:r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8" name="7 Metin kutusu"/>
          <p:cNvSpPr txBox="1"/>
          <p:nvPr/>
        </p:nvSpPr>
        <p:spPr>
          <a:xfrm>
            <a:off x="395536" y="2348880"/>
            <a:ext cx="2459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>
                <a:solidFill>
                  <a:schemeClr val="accent2"/>
                </a:solidFill>
              </a:rPr>
              <a:t>BÖLÜMLER</a:t>
            </a:r>
            <a:endParaRPr lang="tr-TR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6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  <p:sp>
        <p:nvSpPr>
          <p:cNvPr id="7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Giresun Meslek Yüksekokulu</a:t>
            </a:r>
            <a:endParaRPr lang="tr-TR" dirty="0"/>
          </a:p>
        </p:txBody>
      </p:sp>
      <p:pic>
        <p:nvPicPr>
          <p:cNvPr id="1027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730" y="2118555"/>
            <a:ext cx="3312000" cy="186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4048" y="4579413"/>
            <a:ext cx="3312000" cy="18237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 descr="C:\Users\ercan\Desktop\foto\20170920_0806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8362" y="4537988"/>
            <a:ext cx="3312368" cy="1861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11 Metin kutusu"/>
          <p:cNvSpPr txBox="1"/>
          <p:nvPr/>
        </p:nvSpPr>
        <p:spPr>
          <a:xfrm>
            <a:off x="1799327" y="4006330"/>
            <a:ext cx="113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>A BLOK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13" name="12 Dikdörtgen"/>
          <p:cNvSpPr/>
          <p:nvPr/>
        </p:nvSpPr>
        <p:spPr>
          <a:xfrm>
            <a:off x="6084168" y="6444044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>TIP BLOK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14" name="13 Dikdörtgen"/>
          <p:cNvSpPr/>
          <p:nvPr/>
        </p:nvSpPr>
        <p:spPr>
          <a:xfrm>
            <a:off x="1794996" y="6444044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>C BLOK</a:t>
            </a:r>
            <a:endParaRPr lang="tr-TR" b="1" dirty="0">
              <a:solidFill>
                <a:schemeClr val="accent2"/>
              </a:solidFill>
            </a:endParaRPr>
          </a:p>
        </p:txBody>
      </p:sp>
      <p:pic>
        <p:nvPicPr>
          <p:cNvPr id="16" name="Picture 3" descr="C:\Users\ercan\Desktop\foto\20170920_08055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2118555"/>
            <a:ext cx="3312368" cy="1861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11 Metin kutusu"/>
          <p:cNvSpPr txBox="1"/>
          <p:nvPr/>
        </p:nvSpPr>
        <p:spPr>
          <a:xfrm>
            <a:off x="6208401" y="4026097"/>
            <a:ext cx="113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chemeClr val="accent2"/>
                </a:solidFill>
              </a:rPr>
              <a:t>B</a:t>
            </a:r>
            <a:r>
              <a:rPr lang="tr-TR" b="1" dirty="0" smtClean="0">
                <a:solidFill>
                  <a:schemeClr val="accent2"/>
                </a:solidFill>
              </a:rPr>
              <a:t> BLOK</a:t>
            </a:r>
            <a:endParaRPr lang="tr-TR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Bölümümüz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7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  <p:graphicFrame>
        <p:nvGraphicFramePr>
          <p:cNvPr id="7" name="6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7211247"/>
              </p:ext>
            </p:extLst>
          </p:nvPr>
        </p:nvGraphicFramePr>
        <p:xfrm>
          <a:off x="457200" y="2249488"/>
          <a:ext cx="8229600" cy="40538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2425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870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b="0" dirty="0" smtClean="0"/>
                        <a:t>Bölüm Adı</a:t>
                      </a:r>
                      <a:endParaRPr lang="tr-T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b="0" dirty="0" smtClean="0"/>
                        <a:t>Bilgisayar Teknolojileri </a:t>
                      </a:r>
                      <a:endParaRPr lang="tr-T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Program</a:t>
                      </a:r>
                      <a:r>
                        <a:rPr lang="tr-TR" baseline="0" dirty="0" smtClean="0"/>
                        <a:t> Adı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dirty="0" smtClean="0"/>
                        <a:t>Bilgisayar Programcılığı / Bilgisayar Programcılığı (İ.Ö.)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Bölüm</a:t>
                      </a:r>
                      <a:r>
                        <a:rPr lang="tr-TR" baseline="0" dirty="0" smtClean="0"/>
                        <a:t> Başkanı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dirty="0" smtClean="0"/>
                        <a:t>Dr. Öğretim</a:t>
                      </a:r>
                      <a:r>
                        <a:rPr lang="tr-TR" baseline="0" dirty="0" smtClean="0"/>
                        <a:t> Üyesi Burcu TURAN ÇİMŞİR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Öğrenci Sayısı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dirty="0" smtClean="0"/>
                        <a:t>200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Akademik</a:t>
                      </a:r>
                      <a:r>
                        <a:rPr lang="tr-TR" baseline="0" dirty="0" smtClean="0"/>
                        <a:t> Personel Sayısı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dirty="0" smtClean="0"/>
                        <a:t>6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Adres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dirty="0" smtClean="0"/>
                        <a:t>Bilgisayar Teknolojileri Bölüm Başkanlığı</a:t>
                      </a:r>
                    </a:p>
                    <a:p>
                      <a:pPr algn="l"/>
                      <a:r>
                        <a:rPr lang="tr-TR" dirty="0" smtClean="0"/>
                        <a:t>Giresun Meslek Yüksekokulu</a:t>
                      </a:r>
                      <a:br>
                        <a:rPr lang="tr-TR" dirty="0" smtClean="0"/>
                      </a:br>
                      <a:r>
                        <a:rPr lang="tr-TR" dirty="0" smtClean="0"/>
                        <a:t>Gazipaşa Yerleşkesi </a:t>
                      </a:r>
                      <a:r>
                        <a:rPr lang="tr-TR" dirty="0" err="1" smtClean="0"/>
                        <a:t>Depboy</a:t>
                      </a:r>
                      <a:r>
                        <a:rPr lang="tr-TR" dirty="0" smtClean="0"/>
                        <a:t> Mevkii B</a:t>
                      </a:r>
                      <a:r>
                        <a:rPr lang="tr-TR" baseline="0" dirty="0" smtClean="0"/>
                        <a:t> Blok</a:t>
                      </a:r>
                      <a:r>
                        <a:rPr lang="tr-TR" dirty="0" smtClean="0"/>
                        <a:t/>
                      </a:r>
                      <a:br>
                        <a:rPr lang="tr-TR" dirty="0" smtClean="0"/>
                      </a:br>
                      <a:r>
                        <a:rPr lang="tr-TR" dirty="0" smtClean="0"/>
                        <a:t>Merkez / GİRESUN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Telefon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dirty="0" smtClean="0"/>
                        <a:t>0 (454) 310 15 00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Web Sitesi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dirty="0" smtClean="0">
                          <a:hlinkClick r:id="rId3"/>
                        </a:rPr>
                        <a:t>http://gmyo.giresun.edu.tr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Bilgisayar Teknolojileri Bölümü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8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  <p:graphicFrame>
        <p:nvGraphicFramePr>
          <p:cNvPr id="8" name="7 Diyagram"/>
          <p:cNvGraphicFramePr/>
          <p:nvPr>
            <p:extLst>
              <p:ext uri="{D42A27DB-BD31-4B8C-83A1-F6EECF244321}">
                <p14:modId xmlns:p14="http://schemas.microsoft.com/office/powerpoint/2010/main" val="1789206054"/>
              </p:ext>
            </p:extLst>
          </p:nvPr>
        </p:nvGraphicFramePr>
        <p:xfrm>
          <a:off x="1331640" y="231732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Bilgisayar Teknolojileri Bölümü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Bilgisayar kullanımı</a:t>
            </a:r>
          </a:p>
          <a:p>
            <a:pPr algn="just"/>
            <a:r>
              <a:rPr lang="tr-TR" dirty="0" smtClean="0"/>
              <a:t>Yazılım geliştirme </a:t>
            </a:r>
          </a:p>
          <a:p>
            <a:pPr algn="just"/>
            <a:r>
              <a:rPr lang="tr-TR" smtClean="0"/>
              <a:t>Tasarım</a:t>
            </a:r>
            <a:endParaRPr lang="tr-TR" dirty="0" smtClean="0"/>
          </a:p>
          <a:p>
            <a:pPr algn="just"/>
            <a:r>
              <a:rPr lang="tr-TR" dirty="0" smtClean="0"/>
              <a:t>Donanım</a:t>
            </a:r>
          </a:p>
          <a:p>
            <a:pPr algn="just"/>
            <a:r>
              <a:rPr lang="tr-TR" dirty="0" smtClean="0"/>
              <a:t>Bakım-onarım</a:t>
            </a:r>
          </a:p>
          <a:p>
            <a:pPr algn="just"/>
            <a:r>
              <a:rPr lang="tr-TR" dirty="0" smtClean="0"/>
              <a:t>Bilgisayar ağlarının kurulumu ve yönetimi ile ilgili bir bölümdür.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9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Bilgisayar Teknolojileri Bölümü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560272"/>
            <a:ext cx="8229600" cy="4109088"/>
          </a:xfrm>
        </p:spPr>
        <p:txBody>
          <a:bodyPr>
            <a:noAutofit/>
          </a:bodyPr>
          <a:lstStyle/>
          <a:p>
            <a:pPr algn="just"/>
            <a:r>
              <a:rPr lang="tr-TR" sz="1800" dirty="0" smtClean="0"/>
              <a:t>Sanayi kuruluşları </a:t>
            </a:r>
          </a:p>
          <a:p>
            <a:pPr algn="just"/>
            <a:r>
              <a:rPr lang="tr-TR" sz="1800" dirty="0" smtClean="0"/>
              <a:t>Yazılım firmaları</a:t>
            </a:r>
          </a:p>
          <a:p>
            <a:pPr algn="just"/>
            <a:r>
              <a:rPr lang="tr-TR" sz="1800" dirty="0" smtClean="0"/>
              <a:t>Bilgisayar satış ve teknik destek firmaları</a:t>
            </a:r>
          </a:p>
          <a:p>
            <a:pPr algn="just"/>
            <a:r>
              <a:rPr lang="tr-TR" sz="1800" dirty="0" smtClean="0"/>
              <a:t>Bankalar</a:t>
            </a:r>
          </a:p>
          <a:p>
            <a:pPr algn="just"/>
            <a:r>
              <a:rPr lang="tr-TR" sz="1800" dirty="0" smtClean="0"/>
              <a:t>Sigorta şirketleri</a:t>
            </a:r>
          </a:p>
          <a:p>
            <a:pPr algn="just"/>
            <a:r>
              <a:rPr lang="tr-TR" sz="1800" dirty="0" smtClean="0"/>
              <a:t>Ticari kuruluşlar </a:t>
            </a:r>
          </a:p>
          <a:p>
            <a:pPr algn="just"/>
            <a:r>
              <a:rPr lang="tr-TR" sz="1800" dirty="0" smtClean="0"/>
              <a:t>İnternet servis sağlayıcıları</a:t>
            </a:r>
          </a:p>
          <a:p>
            <a:pPr algn="just"/>
            <a:r>
              <a:rPr lang="tr-TR" sz="1800" dirty="0" smtClean="0"/>
              <a:t>İnternet yayıncılık şirketleri</a:t>
            </a:r>
          </a:p>
          <a:p>
            <a:pPr algn="just"/>
            <a:r>
              <a:rPr lang="tr-TR" sz="1800" dirty="0" smtClean="0"/>
              <a:t>Radyo-televizyon şirketleri</a:t>
            </a:r>
          </a:p>
          <a:p>
            <a:pPr algn="just"/>
            <a:r>
              <a:rPr lang="tr-TR" sz="1800" dirty="0" smtClean="0"/>
              <a:t>Araştırma şirketleri</a:t>
            </a:r>
          </a:p>
          <a:p>
            <a:pPr algn="just"/>
            <a:r>
              <a:rPr lang="tr-TR" sz="1800" dirty="0" smtClean="0"/>
              <a:t>Eğitim</a:t>
            </a:r>
          </a:p>
          <a:p>
            <a:pPr algn="just"/>
            <a:r>
              <a:rPr lang="tr-TR" sz="1800" dirty="0" smtClean="0"/>
              <a:t>Hizmet sektöründe yer alan kamu kurum ve kuruluşlarında geniş iş imkanına sahiptirler.</a:t>
            </a:r>
          </a:p>
          <a:p>
            <a:pPr algn="just">
              <a:buNone/>
            </a:pPr>
            <a:endParaRPr lang="tr-TR" sz="2000" dirty="0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10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  <p:sp>
        <p:nvSpPr>
          <p:cNvPr id="7" name="6 Metin kutusu"/>
          <p:cNvSpPr txBox="1"/>
          <p:nvPr/>
        </p:nvSpPr>
        <p:spPr>
          <a:xfrm>
            <a:off x="539552" y="2164794"/>
            <a:ext cx="18117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smtClean="0">
                <a:solidFill>
                  <a:schemeClr val="accent2"/>
                </a:solidFill>
              </a:rPr>
              <a:t>MEZUNLAR</a:t>
            </a:r>
            <a:endParaRPr lang="tr-TR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Bilgisayar Teknolojileri Bölümü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560272"/>
            <a:ext cx="8229600" cy="4109088"/>
          </a:xfrm>
        </p:spPr>
        <p:txBody>
          <a:bodyPr>
            <a:noAutofit/>
          </a:bodyPr>
          <a:lstStyle/>
          <a:p>
            <a:r>
              <a:rPr lang="tr-TR" sz="1300" dirty="0" smtClean="0"/>
              <a:t>Bilgisayar Bilimleri </a:t>
            </a:r>
          </a:p>
          <a:p>
            <a:r>
              <a:rPr lang="tr-TR" sz="1300" dirty="0" smtClean="0"/>
              <a:t>Bilgisayar Mühendisliği  </a:t>
            </a:r>
          </a:p>
          <a:p>
            <a:r>
              <a:rPr lang="tr-TR" sz="1300" dirty="0" smtClean="0"/>
              <a:t>Bilgisayar Öğretmenliği </a:t>
            </a:r>
          </a:p>
          <a:p>
            <a:r>
              <a:rPr lang="tr-TR" sz="1300" dirty="0" smtClean="0"/>
              <a:t>Bilgisayar Sistemleri Öğretmenliği  </a:t>
            </a:r>
          </a:p>
          <a:p>
            <a:r>
              <a:rPr lang="tr-TR" sz="1300" dirty="0" smtClean="0"/>
              <a:t>Bilgisayar Teknolojileri ve Bilişim Sistemleri </a:t>
            </a:r>
          </a:p>
          <a:p>
            <a:r>
              <a:rPr lang="tr-TR" sz="1300" dirty="0" smtClean="0"/>
              <a:t>Bilgisayar ve Enformasyon Sistemleri </a:t>
            </a:r>
          </a:p>
          <a:p>
            <a:r>
              <a:rPr lang="tr-TR" sz="1300" dirty="0" smtClean="0"/>
              <a:t>Bilgisayar ve Enformatik  </a:t>
            </a:r>
          </a:p>
          <a:p>
            <a:r>
              <a:rPr lang="tr-TR" sz="1300" dirty="0" smtClean="0"/>
              <a:t>Bilişim Sistemleri Mühendisliği  </a:t>
            </a:r>
          </a:p>
          <a:p>
            <a:r>
              <a:rPr lang="tr-TR" sz="1300" dirty="0" smtClean="0"/>
              <a:t>Bilişim Sistemleri ve Teknoloji </a:t>
            </a:r>
          </a:p>
          <a:p>
            <a:r>
              <a:rPr lang="tr-TR" sz="1300" dirty="0" smtClean="0"/>
              <a:t>Matematik-Bilgisayar </a:t>
            </a:r>
          </a:p>
          <a:p>
            <a:r>
              <a:rPr lang="tr-TR" sz="1300" dirty="0" smtClean="0"/>
              <a:t>İstatistik  </a:t>
            </a:r>
          </a:p>
          <a:p>
            <a:r>
              <a:rPr lang="tr-TR" sz="1300" dirty="0" smtClean="0"/>
              <a:t>İstatistik ve Bilgisayar Bilimleri </a:t>
            </a:r>
          </a:p>
          <a:p>
            <a:r>
              <a:rPr lang="tr-TR" sz="1300" dirty="0" smtClean="0"/>
              <a:t>Elektronik ve Bilgisayar Öğretmenliği</a:t>
            </a:r>
          </a:p>
          <a:p>
            <a:r>
              <a:rPr lang="tr-TR" sz="1300" dirty="0" smtClean="0"/>
              <a:t>Meteoroloji Mühendisliği  </a:t>
            </a:r>
          </a:p>
          <a:p>
            <a:r>
              <a:rPr lang="tr-TR" sz="1300" dirty="0" smtClean="0"/>
              <a:t>Uygulamalı Matematik ve Bilgisayar  </a:t>
            </a:r>
          </a:p>
          <a:p>
            <a:r>
              <a:rPr lang="tr-TR" sz="1300" dirty="0" smtClean="0"/>
              <a:t>Uzay Mühendisliği </a:t>
            </a:r>
          </a:p>
          <a:p>
            <a:r>
              <a:rPr lang="tr-TR" sz="1300" dirty="0" smtClean="0"/>
              <a:t>Yazılım Mühendisliği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11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  <p:sp>
        <p:nvSpPr>
          <p:cNvPr id="7" name="6 Metin kutusu"/>
          <p:cNvSpPr txBox="1"/>
          <p:nvPr/>
        </p:nvSpPr>
        <p:spPr>
          <a:xfrm>
            <a:off x="539552" y="2164794"/>
            <a:ext cx="7686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smtClean="0">
                <a:solidFill>
                  <a:schemeClr val="accent2"/>
                </a:solidFill>
              </a:rPr>
              <a:t>DİKEY GEÇİŞ YAPILABİLECEK LİSANS PROGRAMLARI</a:t>
            </a:r>
            <a:endParaRPr lang="tr-TR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12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  <p:sp>
        <p:nvSpPr>
          <p:cNvPr id="7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Bilgisayar Teknolojileri Bölümü</a:t>
            </a:r>
            <a:endParaRPr lang="tr-TR" dirty="0"/>
          </a:p>
        </p:txBody>
      </p:sp>
      <p:graphicFrame>
        <p:nvGraphicFramePr>
          <p:cNvPr id="8" name="6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4800273"/>
              </p:ext>
            </p:extLst>
          </p:nvPr>
        </p:nvGraphicFramePr>
        <p:xfrm>
          <a:off x="601216" y="2564904"/>
          <a:ext cx="8075240" cy="305780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0376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376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19268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19268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19268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0" name="9 Metin kutusu"/>
          <p:cNvSpPr txBox="1"/>
          <p:nvPr/>
        </p:nvSpPr>
        <p:spPr>
          <a:xfrm>
            <a:off x="504861" y="2060848"/>
            <a:ext cx="40671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smtClean="0">
                <a:solidFill>
                  <a:schemeClr val="accent2"/>
                </a:solidFill>
              </a:rPr>
              <a:t>ÖĞRETİM ELEMANLARIMIZ</a:t>
            </a:r>
            <a:endParaRPr lang="tr-TR" sz="1400" b="1" dirty="0">
              <a:solidFill>
                <a:schemeClr val="accent2"/>
              </a:solidFill>
            </a:endParaRPr>
          </a:p>
        </p:txBody>
      </p:sp>
      <p:pic>
        <p:nvPicPr>
          <p:cNvPr id="2057" name="Picture 9" descr="C:\Users\ercan\Desktop\foto\ercan vesikalık küçü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4873" y="2675342"/>
            <a:ext cx="693570" cy="80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ercan\Desktop\foto\1d4d58c142.jpg"/>
          <p:cNvPicPr preferRelativeResize="0">
            <a:picLocks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47736" y="4686713"/>
            <a:ext cx="694800" cy="80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ercan\Desktop\foto\burcu vesikalık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36" y="2681936"/>
            <a:ext cx="694800" cy="80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C:\Users\ercan\Desktop\foto\caa67c30e0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8865" y="3688016"/>
            <a:ext cx="694800" cy="80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C:\Users\ercan\Desktop\foto\56effd4a8f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81067" y="3709908"/>
            <a:ext cx="694800" cy="80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2" name="Picture 8" descr="C:\Users\ercan\Desktop\foto\adil_kondiloglu_01.jp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992" y="4730237"/>
            <a:ext cx="694800" cy="80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15 Metin kutusu"/>
          <p:cNvSpPr txBox="1"/>
          <p:nvPr/>
        </p:nvSpPr>
        <p:spPr>
          <a:xfrm>
            <a:off x="1413213" y="3846701"/>
            <a:ext cx="31422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200" b="1" dirty="0" smtClean="0"/>
              <a:t>ÖĞR.GÖR. FERHAT BÜYÜKKALKAN</a:t>
            </a:r>
          </a:p>
          <a:p>
            <a:pPr algn="ctr"/>
            <a:r>
              <a:rPr lang="tr-TR" sz="1200" b="1" dirty="0">
                <a:solidFill>
                  <a:schemeClr val="accent2"/>
                </a:solidFill>
              </a:rPr>
              <a:t>2</a:t>
            </a:r>
            <a:r>
              <a:rPr lang="tr-TR" sz="1200" b="1" dirty="0" smtClean="0">
                <a:solidFill>
                  <a:schemeClr val="accent2"/>
                </a:solidFill>
              </a:rPr>
              <a:t>. </a:t>
            </a:r>
            <a:r>
              <a:rPr lang="tr-TR" sz="1200" b="1" dirty="0">
                <a:solidFill>
                  <a:schemeClr val="accent2"/>
                </a:solidFill>
              </a:rPr>
              <a:t>Sınıf </a:t>
            </a:r>
            <a:r>
              <a:rPr lang="tr-TR" sz="1200" b="1" dirty="0" smtClean="0">
                <a:solidFill>
                  <a:schemeClr val="accent2"/>
                </a:solidFill>
              </a:rPr>
              <a:t>Akademik </a:t>
            </a:r>
            <a:r>
              <a:rPr lang="tr-TR" sz="1200" b="1" dirty="0" smtClean="0">
                <a:solidFill>
                  <a:schemeClr val="accent2"/>
                </a:solidFill>
              </a:rPr>
              <a:t>Danışmanı</a:t>
            </a:r>
            <a:endParaRPr lang="tr-TR" sz="1200" b="1" dirty="0" smtClean="0"/>
          </a:p>
          <a:p>
            <a:pPr algn="ctr"/>
            <a:r>
              <a:rPr lang="tr-TR" sz="1200" b="1" dirty="0">
                <a:solidFill>
                  <a:srgbClr val="09A310"/>
                </a:solidFill>
              </a:rPr>
              <a:t>f</a:t>
            </a:r>
            <a:r>
              <a:rPr lang="tr-TR" sz="1200" b="1" dirty="0" smtClean="0">
                <a:solidFill>
                  <a:srgbClr val="09A310"/>
                </a:solidFill>
              </a:rPr>
              <a:t>erhat.buyukkalkan@giresun.edu.tr</a:t>
            </a:r>
            <a:endParaRPr lang="tr-TR" sz="1200" b="1" dirty="0">
              <a:solidFill>
                <a:srgbClr val="09A310"/>
              </a:solidFill>
            </a:endParaRPr>
          </a:p>
          <a:p>
            <a:pPr algn="ctr"/>
            <a:endParaRPr lang="tr-TR" sz="1200" b="1" dirty="0" smtClean="0"/>
          </a:p>
        </p:txBody>
      </p:sp>
      <p:sp>
        <p:nvSpPr>
          <p:cNvPr id="17" name="16 Metin kutusu"/>
          <p:cNvSpPr txBox="1"/>
          <p:nvPr/>
        </p:nvSpPr>
        <p:spPr>
          <a:xfrm>
            <a:off x="5647905" y="2761970"/>
            <a:ext cx="24769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200" b="1" dirty="0" smtClean="0"/>
              <a:t>ÖĞR.GÖR. ERCAN ÇİMŞİR</a:t>
            </a:r>
          </a:p>
          <a:p>
            <a:pPr algn="ctr"/>
            <a:r>
              <a:rPr lang="tr-TR" sz="1200" b="1" dirty="0" smtClean="0">
                <a:solidFill>
                  <a:schemeClr val="accent2"/>
                </a:solidFill>
              </a:rPr>
              <a:t>Bölüm Başkan Yardımcısı</a:t>
            </a:r>
          </a:p>
          <a:p>
            <a:pPr algn="ctr"/>
            <a:r>
              <a:rPr lang="tr-TR" sz="1200" b="1" dirty="0" smtClean="0">
                <a:solidFill>
                  <a:schemeClr val="accent2"/>
                </a:solidFill>
              </a:rPr>
              <a:t>1. Sınıf Akademik Danışmanı</a:t>
            </a:r>
          </a:p>
          <a:p>
            <a:pPr algn="ctr"/>
            <a:r>
              <a:rPr lang="tr-TR" sz="1200" b="1" dirty="0">
                <a:solidFill>
                  <a:srgbClr val="09A310"/>
                </a:solidFill>
              </a:rPr>
              <a:t>e</a:t>
            </a:r>
            <a:r>
              <a:rPr lang="tr-TR" sz="1200" b="1" dirty="0" smtClean="0">
                <a:solidFill>
                  <a:srgbClr val="09A310"/>
                </a:solidFill>
              </a:rPr>
              <a:t>rcan.cimsir@giresun.edu.tr</a:t>
            </a:r>
            <a:endParaRPr lang="tr-TR" sz="1200" b="1" dirty="0">
              <a:solidFill>
                <a:srgbClr val="09A310"/>
              </a:solidFill>
            </a:endParaRPr>
          </a:p>
        </p:txBody>
      </p:sp>
      <p:sp>
        <p:nvSpPr>
          <p:cNvPr id="18" name="17 Metin kutusu"/>
          <p:cNvSpPr txBox="1"/>
          <p:nvPr/>
        </p:nvSpPr>
        <p:spPr>
          <a:xfrm>
            <a:off x="5648771" y="3890771"/>
            <a:ext cx="26084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200" b="1" dirty="0" smtClean="0"/>
              <a:t>ÖĞR.GÖR. HALİL KÖYMEN</a:t>
            </a:r>
          </a:p>
          <a:p>
            <a:pPr algn="ctr"/>
            <a:r>
              <a:rPr lang="tr-TR" sz="1200" b="1" dirty="0" smtClean="0">
                <a:solidFill>
                  <a:srgbClr val="09A310"/>
                </a:solidFill>
              </a:rPr>
              <a:t>halil.koymen@giresun.edu.tr</a:t>
            </a:r>
            <a:endParaRPr lang="tr-TR" sz="1200" b="1" dirty="0">
              <a:solidFill>
                <a:srgbClr val="09A310"/>
              </a:solidFill>
            </a:endParaRPr>
          </a:p>
          <a:p>
            <a:pPr algn="ctr"/>
            <a:endParaRPr lang="tr-TR" sz="1200" b="1" dirty="0" smtClean="0"/>
          </a:p>
          <a:p>
            <a:pPr algn="ctr"/>
            <a:endParaRPr lang="tr-TR" sz="1200" b="1" dirty="0">
              <a:solidFill>
                <a:schemeClr val="accent2"/>
              </a:solidFill>
            </a:endParaRPr>
          </a:p>
        </p:txBody>
      </p:sp>
      <p:sp>
        <p:nvSpPr>
          <p:cNvPr id="19" name="18 Metin kutusu"/>
          <p:cNvSpPr txBox="1"/>
          <p:nvPr/>
        </p:nvSpPr>
        <p:spPr>
          <a:xfrm>
            <a:off x="1508344" y="4766747"/>
            <a:ext cx="27655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200" b="1" dirty="0" smtClean="0"/>
              <a:t>ÖĞR.GÖR. GÖKHAN CANTÜRK</a:t>
            </a:r>
          </a:p>
          <a:p>
            <a:pPr algn="ctr"/>
            <a:r>
              <a:rPr lang="tr-TR" sz="1200" b="1" dirty="0" smtClean="0">
                <a:solidFill>
                  <a:schemeClr val="accent2"/>
                </a:solidFill>
              </a:rPr>
              <a:t>Türk Dili </a:t>
            </a:r>
          </a:p>
          <a:p>
            <a:pPr algn="ctr"/>
            <a:r>
              <a:rPr lang="tr-TR" sz="1200" b="1" dirty="0">
                <a:solidFill>
                  <a:srgbClr val="09A310"/>
                </a:solidFill>
              </a:rPr>
              <a:t>g</a:t>
            </a:r>
            <a:r>
              <a:rPr lang="tr-TR" sz="1200" b="1" dirty="0" smtClean="0">
                <a:solidFill>
                  <a:srgbClr val="09A310"/>
                </a:solidFill>
              </a:rPr>
              <a:t>okhan.canturk@giresun.edu.tr</a:t>
            </a:r>
            <a:endParaRPr lang="tr-TR" sz="1200" b="1" dirty="0">
              <a:solidFill>
                <a:srgbClr val="09A310"/>
              </a:solidFill>
            </a:endParaRPr>
          </a:p>
        </p:txBody>
      </p:sp>
      <p:sp>
        <p:nvSpPr>
          <p:cNvPr id="20" name="19 Metin kutusu"/>
          <p:cNvSpPr txBox="1"/>
          <p:nvPr/>
        </p:nvSpPr>
        <p:spPr>
          <a:xfrm>
            <a:off x="1312601" y="2675342"/>
            <a:ext cx="33874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200" b="1" dirty="0" smtClean="0"/>
              <a:t>DR.ÖĞR.ÜYESİ BURCU TURAN ÇİMŞİR</a:t>
            </a:r>
          </a:p>
          <a:p>
            <a:pPr algn="ctr"/>
            <a:r>
              <a:rPr lang="tr-TR" sz="1200" b="1" dirty="0">
                <a:solidFill>
                  <a:schemeClr val="accent2"/>
                </a:solidFill>
              </a:rPr>
              <a:t>Bölüm </a:t>
            </a:r>
            <a:r>
              <a:rPr lang="tr-TR" sz="1200" b="1" dirty="0" smtClean="0">
                <a:solidFill>
                  <a:schemeClr val="accent2"/>
                </a:solidFill>
              </a:rPr>
              <a:t>Başkanı</a:t>
            </a:r>
          </a:p>
          <a:p>
            <a:pPr algn="ctr"/>
            <a:r>
              <a:rPr lang="tr-TR" sz="1200" b="1" dirty="0" smtClean="0">
                <a:solidFill>
                  <a:schemeClr val="accent2"/>
                </a:solidFill>
              </a:rPr>
              <a:t>Müdür Yardımcısı</a:t>
            </a:r>
            <a:endParaRPr lang="tr-TR" sz="1200" b="1" dirty="0" smtClean="0">
              <a:solidFill>
                <a:schemeClr val="accent2"/>
              </a:solidFill>
            </a:endParaRPr>
          </a:p>
          <a:p>
            <a:pPr algn="ctr"/>
            <a:r>
              <a:rPr lang="tr-TR" sz="1200" b="1" dirty="0" smtClean="0">
                <a:solidFill>
                  <a:srgbClr val="09A310"/>
                </a:solidFill>
              </a:rPr>
              <a:t>burcu.turan@giresun.edu.tr</a:t>
            </a:r>
            <a:endParaRPr lang="tr-TR" sz="1200" b="1" dirty="0">
              <a:solidFill>
                <a:srgbClr val="09A310"/>
              </a:solidFill>
            </a:endParaRPr>
          </a:p>
          <a:p>
            <a:pPr algn="ctr"/>
            <a:endParaRPr lang="tr-TR" sz="1200" b="1" dirty="0">
              <a:solidFill>
                <a:schemeClr val="accent2"/>
              </a:solidFill>
            </a:endParaRPr>
          </a:p>
        </p:txBody>
      </p:sp>
      <p:sp>
        <p:nvSpPr>
          <p:cNvPr id="21" name="20 Metin kutusu"/>
          <p:cNvSpPr txBox="1"/>
          <p:nvPr/>
        </p:nvSpPr>
        <p:spPr>
          <a:xfrm>
            <a:off x="6910390" y="2675342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tr-TR" sz="1200" b="1" dirty="0">
              <a:solidFill>
                <a:schemeClr val="accent2"/>
              </a:solidFill>
            </a:endParaRPr>
          </a:p>
          <a:p>
            <a:pPr algn="ctr"/>
            <a:endParaRPr lang="tr-TR" sz="1200" b="1" dirty="0" smtClean="0">
              <a:solidFill>
                <a:schemeClr val="accent2"/>
              </a:solidFill>
            </a:endParaRPr>
          </a:p>
        </p:txBody>
      </p:sp>
      <p:sp>
        <p:nvSpPr>
          <p:cNvPr id="22" name="21 Metin kutusu"/>
          <p:cNvSpPr txBox="1"/>
          <p:nvPr/>
        </p:nvSpPr>
        <p:spPr>
          <a:xfrm>
            <a:off x="5684127" y="4845728"/>
            <a:ext cx="26997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200" b="1" dirty="0" smtClean="0"/>
              <a:t>ÖĞR.GÖR. ADİL KONDİLOĞLU</a:t>
            </a:r>
          </a:p>
          <a:p>
            <a:pPr algn="ctr"/>
            <a:r>
              <a:rPr lang="tr-TR" sz="1200" b="1" dirty="0" smtClean="0">
                <a:solidFill>
                  <a:srgbClr val="09A310"/>
                </a:solidFill>
              </a:rPr>
              <a:t>adil.kondiloglu@giresun.edu.tr</a:t>
            </a:r>
            <a:endParaRPr lang="tr-TR" sz="1200" b="1" dirty="0">
              <a:solidFill>
                <a:srgbClr val="09A31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13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  <p:sp>
        <p:nvSpPr>
          <p:cNvPr id="7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Derslikler ve Laboratuvarlar</a:t>
            </a:r>
            <a:endParaRPr lang="tr-TR" dirty="0"/>
          </a:p>
        </p:txBody>
      </p:sp>
      <p:pic>
        <p:nvPicPr>
          <p:cNvPr id="2051" name="Picture 3" descr="C:\Users\ercan\Desktop\foto\20170920_1610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1520" y="2132856"/>
            <a:ext cx="2882408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C:\Users\ercan\Desktop\foto\20170920_160718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132856"/>
            <a:ext cx="2883600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16 Metin kutusu"/>
          <p:cNvSpPr txBox="1"/>
          <p:nvPr/>
        </p:nvSpPr>
        <p:spPr>
          <a:xfrm>
            <a:off x="930889" y="3779748"/>
            <a:ext cx="3103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>
                <a:latin typeface="Calibri" pitchFamily="34" charset="0"/>
                <a:cs typeface="Calibri" pitchFamily="34" charset="0"/>
              </a:rPr>
              <a:t>LAB 1 / TIP BLOK ZEMİN KAT</a:t>
            </a:r>
            <a:endParaRPr lang="tr-TR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17 Metin kutusu"/>
          <p:cNvSpPr txBox="1"/>
          <p:nvPr/>
        </p:nvSpPr>
        <p:spPr>
          <a:xfrm>
            <a:off x="5220072" y="3779748"/>
            <a:ext cx="29305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>
                <a:latin typeface="Calibri" pitchFamily="34" charset="0"/>
                <a:cs typeface="Calibri" pitchFamily="34" charset="0"/>
              </a:rPr>
              <a:t>LAB 2 / A BLOK ZEMİN KAT</a:t>
            </a:r>
            <a:endParaRPr lang="tr-TR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19 Metin kutusu"/>
          <p:cNvSpPr txBox="1"/>
          <p:nvPr/>
        </p:nvSpPr>
        <p:spPr>
          <a:xfrm>
            <a:off x="3436625" y="6251016"/>
            <a:ext cx="2270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>
                <a:latin typeface="Calibri" pitchFamily="34" charset="0"/>
                <a:cs typeface="Calibri" pitchFamily="34" charset="0"/>
              </a:rPr>
              <a:t>A BLOK DERSLİKLERİ</a:t>
            </a:r>
            <a:endParaRPr lang="tr-TR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Picture 4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7824" y="4605492"/>
            <a:ext cx="2916000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Dersler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14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  <p:sp>
        <p:nvSpPr>
          <p:cNvPr id="10" name="9 Metin kutusu"/>
          <p:cNvSpPr txBox="1"/>
          <p:nvPr/>
        </p:nvSpPr>
        <p:spPr>
          <a:xfrm>
            <a:off x="2843808" y="6340377"/>
            <a:ext cx="4785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>
                <a:hlinkClick r:id="rId3"/>
              </a:rPr>
              <a:t>https://</a:t>
            </a:r>
            <a:r>
              <a:rPr lang="tr-TR" sz="1200" dirty="0" smtClean="0">
                <a:hlinkClick r:id="rId3"/>
              </a:rPr>
              <a:t>gmyo.giresun.edu.tr/tr/page/bilgisayar-programciligi/3425</a:t>
            </a:r>
            <a:endParaRPr lang="tr-TR" sz="1200" dirty="0" smtClean="0"/>
          </a:p>
          <a:p>
            <a:r>
              <a:rPr lang="tr-TR" sz="1200" dirty="0" smtClean="0"/>
              <a:t>       Bölüm ders içeriklerine yukarıdaki linkten ulaşabilirsiniz.</a:t>
            </a:r>
            <a:endParaRPr lang="tr-TR" sz="12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67466"/>
            <a:ext cx="5299178" cy="56590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Uzem</a:t>
            </a:r>
            <a:r>
              <a:rPr lang="tr-TR" dirty="0" smtClean="0"/>
              <a:t> Dersleri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 smtClean="0"/>
              <a:t>Türk Dili I,II, Atatürk ve İnkılap Tar. I,II ve Yabancı Dil I,II dersleri uzaktan eğitim yoluyla işlenecektir.</a:t>
            </a:r>
            <a:endParaRPr lang="tr-TR" dirty="0"/>
          </a:p>
          <a:p>
            <a:pPr marL="109728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Ayrıntılı </a:t>
            </a:r>
            <a:r>
              <a:rPr lang="tr-TR" dirty="0"/>
              <a:t>bilgi için </a:t>
            </a:r>
            <a:r>
              <a:rPr lang="tr-TR" dirty="0">
                <a:hlinkClick r:id="rId2"/>
              </a:rPr>
              <a:t>http://uzem.giresun.edu.tr</a:t>
            </a:r>
            <a:r>
              <a:rPr lang="tr-TR" dirty="0" smtClean="0">
                <a:hlinkClick r:id="rId2"/>
              </a:rPr>
              <a:t>/</a:t>
            </a:r>
            <a:r>
              <a:rPr lang="tr-TR" dirty="0" smtClean="0"/>
              <a:t> adresini ziyaret edebilirsiniz.</a:t>
            </a:r>
          </a:p>
          <a:p>
            <a:pPr marL="109728" indent="0" algn="just">
              <a:buNone/>
            </a:pPr>
            <a:endParaRPr lang="tr-TR" dirty="0" smtClean="0"/>
          </a:p>
          <a:p>
            <a:pPr algn="just"/>
            <a:r>
              <a:rPr lang="tr-TR" dirty="0"/>
              <a:t>Derslere erişim </a:t>
            </a:r>
            <a:r>
              <a:rPr lang="tr-TR" dirty="0" smtClean="0"/>
              <a:t>için </a:t>
            </a:r>
            <a:r>
              <a:rPr lang="tr-TR" dirty="0">
                <a:hlinkClick r:id="rId3"/>
              </a:rPr>
              <a:t>http://eders.giresun.edu.tr/</a:t>
            </a:r>
            <a:r>
              <a:rPr lang="tr-TR" dirty="0"/>
              <a:t> adresini ziyaret edebilirsiniz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  <a:p>
            <a:pPr lvl="1" algn="just">
              <a:buNone/>
            </a:pP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15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95896" y="1268760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Haftalık Ders </a:t>
            </a:r>
            <a:r>
              <a:rPr lang="tr-TR" dirty="0" smtClean="0"/>
              <a:t>Programları (2025-26 Güz)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16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19" y="2276872"/>
            <a:ext cx="8310997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400" dirty="0" smtClean="0"/>
              <a:t>Akademik Takvim </a:t>
            </a:r>
            <a:r>
              <a:rPr lang="tr-TR" sz="3100" dirty="0" smtClean="0"/>
              <a:t>(</a:t>
            </a:r>
            <a:r>
              <a:rPr lang="tr-TR" sz="3100" dirty="0" smtClean="0"/>
              <a:t>2025/26 </a:t>
            </a:r>
            <a:r>
              <a:rPr lang="tr-TR" sz="3100" dirty="0" smtClean="0"/>
              <a:t>Güz Yarıyılı)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17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988840"/>
            <a:ext cx="5476850" cy="45403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Sınavlar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Her ders için yarıyılda; bir ara sınav </a:t>
            </a:r>
            <a:r>
              <a:rPr lang="tr-TR" dirty="0" smtClean="0">
                <a:solidFill>
                  <a:schemeClr val="accent2"/>
                </a:solidFill>
              </a:rPr>
              <a:t>(vize)</a:t>
            </a:r>
            <a:r>
              <a:rPr lang="tr-TR" dirty="0" smtClean="0"/>
              <a:t>, bir de yarıyıl sonu sınavı </a:t>
            </a:r>
            <a:r>
              <a:rPr lang="tr-TR" dirty="0" smtClean="0">
                <a:solidFill>
                  <a:schemeClr val="accent2"/>
                </a:solidFill>
              </a:rPr>
              <a:t>(final) </a:t>
            </a:r>
            <a:r>
              <a:rPr lang="tr-TR" dirty="0" smtClean="0"/>
              <a:t>yapılır. </a:t>
            </a:r>
          </a:p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Vize sınavının %40’ı, Final sınavının %60’ı alınarak başarı notu ve harfli başarı notu hesaplanır.</a:t>
            </a:r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18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Sınavlar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Final ve başarı notu 50 veya 50’nin üzerinde olan öğrenciler o dersi başarmış olurlar.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Başarısız olan öğrenciler başarısız oldukları derslerden </a:t>
            </a:r>
            <a:r>
              <a:rPr lang="tr-TR" dirty="0" smtClean="0">
                <a:solidFill>
                  <a:schemeClr val="accent2"/>
                </a:solidFill>
              </a:rPr>
              <a:t>bütünleme sınavına </a:t>
            </a:r>
            <a:r>
              <a:rPr lang="tr-TR" dirty="0" smtClean="0"/>
              <a:t>girebilirler.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Sınav programları yüksekokulumuz web sitesinden akademik takvimde belirtilen sınav haftaları tarihinden birkaç hafta önce yayınlanır.</a:t>
            </a:r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19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Sınavlar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20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  <p:sp>
        <p:nvSpPr>
          <p:cNvPr id="7" name="6 Metin kutusu"/>
          <p:cNvSpPr txBox="1"/>
          <p:nvPr/>
        </p:nvSpPr>
        <p:spPr>
          <a:xfrm>
            <a:off x="467544" y="2164794"/>
            <a:ext cx="3767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smtClean="0">
                <a:solidFill>
                  <a:schemeClr val="accent2"/>
                </a:solidFill>
              </a:rPr>
              <a:t>HARFLİ BAŞARI NOTLARI</a:t>
            </a:r>
            <a:endParaRPr lang="tr-TR" b="1" dirty="0">
              <a:solidFill>
                <a:schemeClr val="accent2"/>
              </a:solidFill>
            </a:endParaRPr>
          </a:p>
        </p:txBody>
      </p:sp>
      <p:pic>
        <p:nvPicPr>
          <p:cNvPr id="6146" name="Picture 2" descr="C:\Users\ercan\Desktop\foto\harf not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708920"/>
            <a:ext cx="8648607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Staj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tr-TR" dirty="0" smtClean="0"/>
              <a:t>Yüksekokulumuzda 3+1 eğitim modeli uygulanmaktadır.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 modele göre öğrenciler 3 dönem ders, 1 dönem iş yerinde staj yapmaktadırlar.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1. sınıf sonunda bölüm kurulunda çekilecek olan kuraya göre öğrencilerin yarısı 2.sınıf güz döneminde, diğer yarısı da 2.sınıf bahar döneminde stajlarını tamamlamaktadırlar.</a:t>
            </a:r>
          </a:p>
          <a:p>
            <a:pPr algn="just"/>
            <a:endParaRPr lang="tr-TR" dirty="0"/>
          </a:p>
          <a:p>
            <a:pPr algn="just"/>
            <a:r>
              <a:rPr lang="tr-TR" dirty="0" smtClean="0"/>
              <a:t>Not ortalaması 1,80’in altında olan ve devamsızlıktan kalmış olduğu dersi olan öğrenciler stajını gerekli koşulları sağlayana kadar yapamazlar.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/>
              <a:t>Detaylı bilgi için: </a:t>
            </a:r>
            <a:r>
              <a:rPr lang="tr-TR" dirty="0">
                <a:hlinkClick r:id="rId2"/>
              </a:rPr>
              <a:t>http://myokoordinatorlugu.giresun.edu.tr</a:t>
            </a:r>
            <a:r>
              <a:rPr lang="tr-TR" dirty="0" smtClean="0">
                <a:hlinkClick r:id="rId2"/>
              </a:rPr>
              <a:t>/</a:t>
            </a:r>
            <a:r>
              <a:rPr lang="tr-TR" dirty="0" smtClean="0"/>
              <a:t> adresini ziyaret ediniz.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21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Öğrenci Bilgi Sistemi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Derse yazılma</a:t>
            </a:r>
          </a:p>
          <a:p>
            <a:pPr algn="just"/>
            <a:r>
              <a:rPr lang="tr-TR" dirty="0" smtClean="0"/>
              <a:t>Not görüntüleme</a:t>
            </a:r>
          </a:p>
          <a:p>
            <a:pPr algn="just"/>
            <a:r>
              <a:rPr lang="tr-TR" dirty="0" err="1" smtClean="0"/>
              <a:t>Transkript</a:t>
            </a:r>
            <a:r>
              <a:rPr lang="tr-TR" dirty="0" smtClean="0"/>
              <a:t> görüntüleme</a:t>
            </a:r>
          </a:p>
          <a:p>
            <a:pPr algn="just"/>
            <a:r>
              <a:rPr lang="tr-TR" dirty="0" smtClean="0"/>
              <a:t>Danışmana mesaj gönderme  vb. işlemler Öğrenci Bilgi Sistemi’nden gerçekleştirilir.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>
                <a:hlinkClick r:id="rId2"/>
              </a:rPr>
              <a:t>https://ubs.giresun.edu.tr/</a:t>
            </a:r>
            <a:r>
              <a:rPr lang="tr-TR" dirty="0" smtClean="0"/>
              <a:t> adresinden öğrenci bilgi sitemine erişim sağlayabilirsiniz.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22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Ders Kaydı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tr-TR" dirty="0" smtClean="0"/>
              <a:t>Ders kaydı 1.sınıf bahar döneminden itibaren akademik takvimde belirtilen tarihlerde, öğrenci tarafından, öğrenci bilgi sisteminden gerçekleştirilir.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İkinci öğretim öğrencileri ve eğitimini normal sürede (2 yıl) tamamlayamayan normal öğretim öğrencileri, ders kaydını yapabilmek için öncelikle harç ücretini bankaya yatırmaları gerekmektedir.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23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Ders Kaydı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 smtClean="0"/>
              <a:t>Öğrenciler her dönem sistemden en fazla </a:t>
            </a:r>
            <a:r>
              <a:rPr lang="tr-TR" dirty="0" smtClean="0">
                <a:solidFill>
                  <a:schemeClr val="accent2"/>
                </a:solidFill>
              </a:rPr>
              <a:t>45</a:t>
            </a:r>
            <a:r>
              <a:rPr lang="tr-TR" dirty="0" smtClean="0"/>
              <a:t> kredilik ders seçimi yapabilirler.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Ders kayıtlarıyla ilgili sorularınız ya da yaşayacağınız sorunlar için danışman hocanıza başvurunuz.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24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Mezuniyet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122 kredilik derslerini başarıyla tamamlayan öğrenciler mezuniyete hak kazanır.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Sadece bir dersten başarısız olan öğrenciler için, hem güz, hem de bahar yarıyılında, akademik takvimde belirtilen tarihlerde </a:t>
            </a:r>
            <a:r>
              <a:rPr lang="tr-TR" dirty="0" smtClean="0">
                <a:solidFill>
                  <a:schemeClr val="accent2"/>
                </a:solidFill>
              </a:rPr>
              <a:t>Mezuniyet Tek Ders Sınavı </a:t>
            </a:r>
            <a:r>
              <a:rPr lang="tr-TR" dirty="0" smtClean="0"/>
              <a:t>yapılır.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25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Mezuniyet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tr-TR" dirty="0" smtClean="0"/>
              <a:t>Bölümümüz öğrenim süresi </a:t>
            </a:r>
            <a:r>
              <a:rPr lang="tr-TR" dirty="0" smtClean="0">
                <a:solidFill>
                  <a:schemeClr val="accent2"/>
                </a:solidFill>
              </a:rPr>
              <a:t>2 yıl</a:t>
            </a:r>
            <a:r>
              <a:rPr lang="tr-TR" dirty="0" smtClean="0"/>
              <a:t>, azami öğrenim süresi ise </a:t>
            </a:r>
            <a:r>
              <a:rPr lang="tr-TR" dirty="0" smtClean="0">
                <a:solidFill>
                  <a:schemeClr val="accent2"/>
                </a:solidFill>
              </a:rPr>
              <a:t>4 yıldır.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Öğrencilerin her dönem kayıt yaptırıp yaptırmadığına bakılmaksızın 4 yılın sonunda mezuniyet şartlarını yerine getiremiyorsa ilişkileri kesilir.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>
                <a:hlinkClick r:id="rId2"/>
              </a:rPr>
              <a:t>http</a:t>
            </a:r>
            <a:r>
              <a:rPr lang="tr-TR" dirty="0">
                <a:hlinkClick r:id="rId2"/>
              </a:rPr>
              <a:t>://</a:t>
            </a:r>
            <a:r>
              <a:rPr lang="tr-TR" dirty="0" smtClean="0">
                <a:hlinkClick r:id="rId2"/>
              </a:rPr>
              <a:t>oidb.giresun.edu.tr/tr/page/yonetmelikler-yuksekogretim-kurumu/2746</a:t>
            </a:r>
            <a:endParaRPr lang="tr-TR" dirty="0" smtClean="0"/>
          </a:p>
          <a:p>
            <a:pPr algn="just"/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26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Sosyal İmkanlar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tr-TR" dirty="0" smtClean="0"/>
              <a:t>Öğrenciler üniversitemiz kampüsleri içerisinden ücretsiz kablosuz ağa erişim sağlayabilirler.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Eduroam adındaki kablosuz bağlantı ayarları için </a:t>
            </a:r>
            <a:r>
              <a:rPr lang="tr-TR" dirty="0" smtClean="0">
                <a:hlinkClick r:id="rId2"/>
              </a:rPr>
              <a:t>http://eduroam.giresun.edu.tr/</a:t>
            </a:r>
            <a:r>
              <a:rPr lang="tr-TR" dirty="0" smtClean="0"/>
              <a:t> adresini ziyaret edebilirler.</a:t>
            </a:r>
          </a:p>
          <a:p>
            <a:pPr algn="just"/>
            <a:endParaRPr lang="tr-TR" dirty="0"/>
          </a:p>
          <a:p>
            <a:pPr algn="just"/>
            <a:r>
              <a:rPr lang="tr-TR" dirty="0" smtClean="0"/>
              <a:t>Yemek bursu, kısmi zamanlı çalışma başvuruları gibi duyurular için üniversitemiz web sitesi takip edilmelidir. </a:t>
            </a:r>
          </a:p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Öğrenci kulüpleri ve diğer sosyal, sportif etkinlikler için öğrencilerimiz, Sağlık, Kültür ve Spor Daire Başkanlığının web sitesini takip edebilirler.</a:t>
            </a:r>
          </a:p>
          <a:p>
            <a:pPr algn="ctr">
              <a:buNone/>
            </a:pPr>
            <a:r>
              <a:rPr lang="tr-TR" dirty="0" smtClean="0">
                <a:hlinkClick r:id="rId3"/>
              </a:rPr>
              <a:t>http://sksdb.giresun.edu.tr/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27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Soru-Cevap-Kapanış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28</a:t>
            </a:fld>
            <a:endParaRPr lang="tr-TR"/>
          </a:p>
        </p:txBody>
      </p:sp>
      <p:pic>
        <p:nvPicPr>
          <p:cNvPr id="5" name="8 İçerik Yer Tutucusu" descr="Giresun_Üniversitesi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72008"/>
            <a:ext cx="1196752" cy="1196752"/>
          </a:xfrm>
          <a:prstGeom prst="rect">
            <a:avLst/>
          </a:prstGeom>
        </p:spPr>
      </p:pic>
      <p:pic>
        <p:nvPicPr>
          <p:cNvPr id="1026" name="Picture 2" descr="C:\Users\ercan\Desktop\foto\question-mar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2276872"/>
            <a:ext cx="3312368" cy="41416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1 giresun">
  <a:themeElements>
    <a:clrScheme name="giresun üni">
      <a:dk1>
        <a:srgbClr val="000000"/>
      </a:dk1>
      <a:lt1>
        <a:srgbClr val="FFFFFF"/>
      </a:lt1>
      <a:dk2>
        <a:srgbClr val="09A310"/>
      </a:dk2>
      <a:lt2>
        <a:srgbClr val="D0C5F7"/>
      </a:lt2>
      <a:accent1>
        <a:srgbClr val="000000"/>
      </a:accent1>
      <a:accent2>
        <a:srgbClr val="1E07C5"/>
      </a:accent2>
      <a:accent3>
        <a:srgbClr val="09A310"/>
      </a:accent3>
      <a:accent4>
        <a:srgbClr val="09A310"/>
      </a:accent4>
      <a:accent5>
        <a:srgbClr val="09A310"/>
      </a:accent5>
      <a:accent6>
        <a:srgbClr val="09A310"/>
      </a:accent6>
      <a:hlink>
        <a:srgbClr val="1E07C5"/>
      </a:hlink>
      <a:folHlink>
        <a:srgbClr val="1E07C5"/>
      </a:folHlink>
    </a:clrScheme>
    <a:fontScheme name="Şehir Hayatı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Şehir Hayatı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842</TotalTime>
  <Words>949</Words>
  <Application>Microsoft Office PowerPoint</Application>
  <PresentationFormat>Ekran Gösterisi (4:3)</PresentationFormat>
  <Paragraphs>266</Paragraphs>
  <Slides>28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33" baseType="lpstr">
      <vt:lpstr>Calibri</vt:lpstr>
      <vt:lpstr>Georgia</vt:lpstr>
      <vt:lpstr>Trebuchet MS</vt:lpstr>
      <vt:lpstr>Wingdings 2</vt:lpstr>
      <vt:lpstr>Tema1 giresun</vt:lpstr>
      <vt:lpstr>Oryantasyon Eğitimi (2025/26)</vt:lpstr>
      <vt:lpstr>İÇERİK</vt:lpstr>
      <vt:lpstr>Üniversitemiz</vt:lpstr>
      <vt:lpstr>Meslek Yüksekokulumuz</vt:lpstr>
      <vt:lpstr>Giresun Meslek Yüksekokulu</vt:lpstr>
      <vt:lpstr>Giresun Meslek Yüksekokulu</vt:lpstr>
      <vt:lpstr>Bölümümüz</vt:lpstr>
      <vt:lpstr>Bilgisayar Teknolojileri Bölümü</vt:lpstr>
      <vt:lpstr>Bilgisayar Teknolojileri Bölümü</vt:lpstr>
      <vt:lpstr>Bilgisayar Teknolojileri Bölümü</vt:lpstr>
      <vt:lpstr>Bilgisayar Teknolojileri Bölümü</vt:lpstr>
      <vt:lpstr>Bilgisayar Teknolojileri Bölümü</vt:lpstr>
      <vt:lpstr>Derslikler ve Laboratuvarlar</vt:lpstr>
      <vt:lpstr>Dersler</vt:lpstr>
      <vt:lpstr>Uzem Dersleri</vt:lpstr>
      <vt:lpstr>Haftalık Ders Programları (2025-26 Güz) </vt:lpstr>
      <vt:lpstr>Akademik Takvim (2025/26 Güz Yarıyılı)</vt:lpstr>
      <vt:lpstr>Sınavlar</vt:lpstr>
      <vt:lpstr>Sınavlar</vt:lpstr>
      <vt:lpstr>Sınavlar</vt:lpstr>
      <vt:lpstr>Staj</vt:lpstr>
      <vt:lpstr>Öğrenci Bilgi Sistemi</vt:lpstr>
      <vt:lpstr>Ders Kaydı</vt:lpstr>
      <vt:lpstr>Ders Kaydı</vt:lpstr>
      <vt:lpstr>Mezuniyet</vt:lpstr>
      <vt:lpstr>Mezuniyet</vt:lpstr>
      <vt:lpstr>Sosyal İmkanlar</vt:lpstr>
      <vt:lpstr>Soru-Cevap-Kapanış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ercan</dc:creator>
  <cp:lastModifiedBy>GMYO</cp:lastModifiedBy>
  <cp:revision>99</cp:revision>
  <dcterms:created xsi:type="dcterms:W3CDTF">2017-09-19T04:46:25Z</dcterms:created>
  <dcterms:modified xsi:type="dcterms:W3CDTF">2025-09-22T05:49:44Z</dcterms:modified>
</cp:coreProperties>
</file>