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95"/>
  </p:notesMasterIdLst>
  <p:sldIdLst>
    <p:sldId id="328" r:id="rId4"/>
    <p:sldId id="399" r:id="rId5"/>
    <p:sldId id="330" r:id="rId6"/>
    <p:sldId id="331" r:id="rId7"/>
    <p:sldId id="332" r:id="rId8"/>
    <p:sldId id="333" r:id="rId9"/>
    <p:sldId id="334" r:id="rId10"/>
    <p:sldId id="335" r:id="rId11"/>
    <p:sldId id="336" r:id="rId12"/>
    <p:sldId id="338" r:id="rId13"/>
    <p:sldId id="279" r:id="rId14"/>
    <p:sldId id="416" r:id="rId15"/>
    <p:sldId id="280" r:id="rId16"/>
    <p:sldId id="404" r:id="rId17"/>
    <p:sldId id="339" r:id="rId18"/>
    <p:sldId id="340" r:id="rId19"/>
    <p:sldId id="341" r:id="rId20"/>
    <p:sldId id="342" r:id="rId21"/>
    <p:sldId id="412" r:id="rId22"/>
    <p:sldId id="343" r:id="rId23"/>
    <p:sldId id="344" r:id="rId24"/>
    <p:sldId id="345" r:id="rId25"/>
    <p:sldId id="346" r:id="rId26"/>
    <p:sldId id="347" r:id="rId27"/>
    <p:sldId id="348" r:id="rId28"/>
    <p:sldId id="403" r:id="rId29"/>
    <p:sldId id="349" r:id="rId30"/>
    <p:sldId id="350" r:id="rId31"/>
    <p:sldId id="351" r:id="rId32"/>
    <p:sldId id="353" r:id="rId33"/>
    <p:sldId id="414" r:id="rId34"/>
    <p:sldId id="415" r:id="rId35"/>
    <p:sldId id="352" r:id="rId36"/>
    <p:sldId id="354" r:id="rId37"/>
    <p:sldId id="355" r:id="rId38"/>
    <p:sldId id="356" r:id="rId39"/>
    <p:sldId id="357" r:id="rId40"/>
    <p:sldId id="358" r:id="rId41"/>
    <p:sldId id="359" r:id="rId42"/>
    <p:sldId id="367" r:id="rId43"/>
    <p:sldId id="360" r:id="rId44"/>
    <p:sldId id="362" r:id="rId45"/>
    <p:sldId id="363" r:id="rId46"/>
    <p:sldId id="364" r:id="rId47"/>
    <p:sldId id="365" r:id="rId48"/>
    <p:sldId id="366" r:id="rId49"/>
    <p:sldId id="368" r:id="rId50"/>
    <p:sldId id="369" r:id="rId51"/>
    <p:sldId id="370" r:id="rId52"/>
    <p:sldId id="371" r:id="rId53"/>
    <p:sldId id="417" r:id="rId54"/>
    <p:sldId id="372" r:id="rId55"/>
    <p:sldId id="301" r:id="rId56"/>
    <p:sldId id="373" r:id="rId57"/>
    <p:sldId id="413" r:id="rId58"/>
    <p:sldId id="407" r:id="rId59"/>
    <p:sldId id="374" r:id="rId60"/>
    <p:sldId id="406" r:id="rId61"/>
    <p:sldId id="375" r:id="rId62"/>
    <p:sldId id="405" r:id="rId63"/>
    <p:sldId id="401" r:id="rId64"/>
    <p:sldId id="376" r:id="rId65"/>
    <p:sldId id="377" r:id="rId66"/>
    <p:sldId id="378" r:id="rId67"/>
    <p:sldId id="379" r:id="rId68"/>
    <p:sldId id="408" r:id="rId69"/>
    <p:sldId id="380" r:id="rId70"/>
    <p:sldId id="381" r:id="rId71"/>
    <p:sldId id="382" r:id="rId72"/>
    <p:sldId id="383" r:id="rId73"/>
    <p:sldId id="385" r:id="rId74"/>
    <p:sldId id="384" r:id="rId75"/>
    <p:sldId id="386" r:id="rId76"/>
    <p:sldId id="387" r:id="rId77"/>
    <p:sldId id="418" r:id="rId78"/>
    <p:sldId id="388" r:id="rId79"/>
    <p:sldId id="319" r:id="rId80"/>
    <p:sldId id="389" r:id="rId81"/>
    <p:sldId id="411" r:id="rId82"/>
    <p:sldId id="390" r:id="rId83"/>
    <p:sldId id="410" r:id="rId84"/>
    <p:sldId id="391" r:id="rId85"/>
    <p:sldId id="409" r:id="rId86"/>
    <p:sldId id="400" r:id="rId87"/>
    <p:sldId id="393" r:id="rId88"/>
    <p:sldId id="394" r:id="rId89"/>
    <p:sldId id="395" r:id="rId90"/>
    <p:sldId id="396" r:id="rId91"/>
    <p:sldId id="397" r:id="rId92"/>
    <p:sldId id="398" r:id="rId93"/>
    <p:sldId id="402" r:id="rId9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CEFCA-FA12-495C-B365-03874DC55EE0}" type="doc">
      <dgm:prSet loTypeId="urn:microsoft.com/office/officeart/2005/8/layout/cycle5" loCatId="cycle" qsTypeId="urn:microsoft.com/office/officeart/2005/8/quickstyle/3d3" qsCatId="3D" csTypeId="urn:microsoft.com/office/officeart/2005/8/colors/colorful1" csCatId="colorful" phldr="1"/>
      <dgm:spPr/>
      <dgm:t>
        <a:bodyPr/>
        <a:lstStyle/>
        <a:p>
          <a:endParaRPr lang="tr-TR"/>
        </a:p>
      </dgm:t>
    </dgm:pt>
    <dgm:pt modelId="{65A51E60-02F6-49E1-8F88-DFBEAB702C3C}">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smtClean="0"/>
            <a:t>Risklerin Tespit Edilmesi</a:t>
          </a:r>
          <a:endParaRPr lang="tr-TR" sz="1800" dirty="0"/>
        </a:p>
      </dgm:t>
    </dgm:pt>
    <dgm:pt modelId="{B45B7550-1CC3-4EAC-AA91-B9B57A7CDF49}" type="parTrans" cxnId="{B78FC58D-6492-40E8-B428-F7063906464E}">
      <dgm:prSet/>
      <dgm:spPr/>
      <dgm:t>
        <a:bodyPr/>
        <a:lstStyle/>
        <a:p>
          <a:endParaRPr lang="tr-TR"/>
        </a:p>
      </dgm:t>
    </dgm:pt>
    <dgm:pt modelId="{F79C38C7-BCA6-4BC6-94DD-2821C5F8377A}" type="sibTrans" cxnId="{B78FC58D-6492-40E8-B428-F7063906464E}">
      <dgm:prSet/>
      <dgm:spPr/>
      <dgm:t>
        <a:bodyPr/>
        <a:lstStyle/>
        <a:p>
          <a:endParaRPr lang="tr-TR"/>
        </a:p>
      </dgm:t>
    </dgm:pt>
    <dgm:pt modelId="{3DAFD67A-D513-453E-BBDB-CB4AE89AA748}">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smtClean="0"/>
            <a:t>Risklerin </a:t>
          </a:r>
          <a:r>
            <a:rPr lang="tr-TR" sz="1400" dirty="0" smtClean="0"/>
            <a:t>Değerlendirilmesi</a:t>
          </a:r>
          <a:endParaRPr lang="tr-TR" sz="1400" dirty="0"/>
        </a:p>
      </dgm:t>
    </dgm:pt>
    <dgm:pt modelId="{680D753C-3D4B-489E-9327-C95C76670EA9}" type="parTrans" cxnId="{AD09AE67-538C-42B1-AAF5-60F1E849D4DE}">
      <dgm:prSet/>
      <dgm:spPr/>
      <dgm:t>
        <a:bodyPr/>
        <a:lstStyle/>
        <a:p>
          <a:endParaRPr lang="tr-TR"/>
        </a:p>
      </dgm:t>
    </dgm:pt>
    <dgm:pt modelId="{436F04EA-05E7-451B-ABAF-2F7294A70B9F}" type="sibTrans" cxnId="{AD09AE67-538C-42B1-AAF5-60F1E849D4DE}">
      <dgm:prSet/>
      <dgm:spPr/>
      <dgm:t>
        <a:bodyPr/>
        <a:lstStyle/>
        <a:p>
          <a:endParaRPr lang="tr-TR"/>
        </a:p>
      </dgm:t>
    </dgm:pt>
    <dgm:pt modelId="{C58F02FC-4E76-4811-89C3-29A1C053276F}">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smtClean="0"/>
            <a:t>Risklere Cevap Verilmesi</a:t>
          </a:r>
          <a:endParaRPr lang="tr-TR" sz="1800" dirty="0"/>
        </a:p>
      </dgm:t>
    </dgm:pt>
    <dgm:pt modelId="{7AC63C17-8F12-41FC-A695-6554965755C3}" type="parTrans" cxnId="{0282EFB1-4FEE-44C1-B86F-B8CD0549A006}">
      <dgm:prSet/>
      <dgm:spPr/>
      <dgm:t>
        <a:bodyPr/>
        <a:lstStyle/>
        <a:p>
          <a:endParaRPr lang="tr-TR"/>
        </a:p>
      </dgm:t>
    </dgm:pt>
    <dgm:pt modelId="{6E6D0024-D4B3-4CA9-AE92-8DE04D63C11C}" type="sibTrans" cxnId="{0282EFB1-4FEE-44C1-B86F-B8CD0549A006}">
      <dgm:prSet/>
      <dgm:spPr/>
      <dgm:t>
        <a:bodyPr/>
        <a:lstStyle/>
        <a:p>
          <a:endParaRPr lang="tr-TR"/>
        </a:p>
      </dgm:t>
    </dgm:pt>
    <dgm:pt modelId="{EEC7361B-9806-426C-9C2E-AB85D1A2E75A}">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smtClean="0"/>
            <a:t>Risklerin Gözden Geçirilmesi</a:t>
          </a:r>
          <a:endParaRPr lang="tr-TR" sz="1800" dirty="0"/>
        </a:p>
      </dgm:t>
    </dgm:pt>
    <dgm:pt modelId="{A9F407CC-ACD2-4D4D-AF43-C45F4B3CD6C5}" type="parTrans" cxnId="{CF65E038-37B1-4BBD-B069-FFA11AD966BD}">
      <dgm:prSet/>
      <dgm:spPr/>
      <dgm:t>
        <a:bodyPr/>
        <a:lstStyle/>
        <a:p>
          <a:endParaRPr lang="tr-TR"/>
        </a:p>
      </dgm:t>
    </dgm:pt>
    <dgm:pt modelId="{AC93AAA4-60A4-4809-8688-F946656DE7A9}" type="sibTrans" cxnId="{CF65E038-37B1-4BBD-B069-FFA11AD966BD}">
      <dgm:prSet/>
      <dgm:spPr/>
      <dgm:t>
        <a:bodyPr/>
        <a:lstStyle/>
        <a:p>
          <a:endParaRPr lang="tr-TR"/>
        </a:p>
      </dgm:t>
    </dgm:pt>
    <dgm:pt modelId="{9847BFD9-F94B-4B98-9386-ECB34A3861D1}">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smtClean="0"/>
            <a:t>Risklerin Raporlanması</a:t>
          </a:r>
          <a:endParaRPr lang="tr-TR" sz="1800" dirty="0"/>
        </a:p>
      </dgm:t>
    </dgm:pt>
    <dgm:pt modelId="{6179BBBD-4D5C-49C9-9611-1B138399DDE7}" type="parTrans" cxnId="{9E77445D-ADF0-45B0-99C6-A0901BC7C605}">
      <dgm:prSet/>
      <dgm:spPr/>
      <dgm:t>
        <a:bodyPr/>
        <a:lstStyle/>
        <a:p>
          <a:endParaRPr lang="tr-TR"/>
        </a:p>
      </dgm:t>
    </dgm:pt>
    <dgm:pt modelId="{AA5ECD0F-69DE-4DE5-9EF5-2F35BB41E5EB}" type="sibTrans" cxnId="{9E77445D-ADF0-45B0-99C6-A0901BC7C605}">
      <dgm:prSet/>
      <dgm:spPr/>
      <dgm:t>
        <a:bodyPr/>
        <a:lstStyle/>
        <a:p>
          <a:endParaRPr lang="tr-TR"/>
        </a:p>
      </dgm:t>
    </dgm:pt>
    <dgm:pt modelId="{D3509C26-BA93-47AC-AB6A-2C81667D7646}" type="pres">
      <dgm:prSet presAssocID="{A17CEFCA-FA12-495C-B365-03874DC55EE0}" presName="cycle" presStyleCnt="0">
        <dgm:presLayoutVars>
          <dgm:dir/>
          <dgm:resizeHandles val="exact"/>
        </dgm:presLayoutVars>
      </dgm:prSet>
      <dgm:spPr/>
      <dgm:t>
        <a:bodyPr/>
        <a:lstStyle/>
        <a:p>
          <a:endParaRPr lang="tr-TR"/>
        </a:p>
      </dgm:t>
    </dgm:pt>
    <dgm:pt modelId="{384D1E42-E0BB-4E86-9B8F-CF1AA6A02C05}" type="pres">
      <dgm:prSet presAssocID="{65A51E60-02F6-49E1-8F88-DFBEAB702C3C}" presName="node" presStyleLbl="node1" presStyleIdx="0" presStyleCnt="5">
        <dgm:presLayoutVars>
          <dgm:bulletEnabled val="1"/>
        </dgm:presLayoutVars>
      </dgm:prSet>
      <dgm:spPr/>
      <dgm:t>
        <a:bodyPr/>
        <a:lstStyle/>
        <a:p>
          <a:endParaRPr lang="tr-TR"/>
        </a:p>
      </dgm:t>
    </dgm:pt>
    <dgm:pt modelId="{5EC6D537-EB90-46D4-944B-5B20DE6604FE}" type="pres">
      <dgm:prSet presAssocID="{65A51E60-02F6-49E1-8F88-DFBEAB702C3C}" presName="spNode" presStyleCnt="0"/>
      <dgm:spPr/>
    </dgm:pt>
    <dgm:pt modelId="{565C252B-2665-4FB3-A6FF-BE8CB7FBE2E0}" type="pres">
      <dgm:prSet presAssocID="{F79C38C7-BCA6-4BC6-94DD-2821C5F8377A}" presName="sibTrans" presStyleLbl="sibTrans1D1" presStyleIdx="0" presStyleCnt="5"/>
      <dgm:spPr/>
      <dgm:t>
        <a:bodyPr/>
        <a:lstStyle/>
        <a:p>
          <a:endParaRPr lang="tr-TR"/>
        </a:p>
      </dgm:t>
    </dgm:pt>
    <dgm:pt modelId="{5A95C6B0-CACB-45A2-B345-6F3333E10C6D}" type="pres">
      <dgm:prSet presAssocID="{3DAFD67A-D513-453E-BBDB-CB4AE89AA748}" presName="node" presStyleLbl="node1" presStyleIdx="1" presStyleCnt="5">
        <dgm:presLayoutVars>
          <dgm:bulletEnabled val="1"/>
        </dgm:presLayoutVars>
      </dgm:prSet>
      <dgm:spPr/>
      <dgm:t>
        <a:bodyPr/>
        <a:lstStyle/>
        <a:p>
          <a:endParaRPr lang="tr-TR"/>
        </a:p>
      </dgm:t>
    </dgm:pt>
    <dgm:pt modelId="{0A728875-EF61-4E9C-90A0-F130124FEF5D}" type="pres">
      <dgm:prSet presAssocID="{3DAFD67A-D513-453E-BBDB-CB4AE89AA748}" presName="spNode" presStyleCnt="0"/>
      <dgm:spPr/>
    </dgm:pt>
    <dgm:pt modelId="{CBF855BC-5927-4380-9938-A1459F254B38}" type="pres">
      <dgm:prSet presAssocID="{436F04EA-05E7-451B-ABAF-2F7294A70B9F}" presName="sibTrans" presStyleLbl="sibTrans1D1" presStyleIdx="1" presStyleCnt="5"/>
      <dgm:spPr/>
      <dgm:t>
        <a:bodyPr/>
        <a:lstStyle/>
        <a:p>
          <a:endParaRPr lang="tr-TR"/>
        </a:p>
      </dgm:t>
    </dgm:pt>
    <dgm:pt modelId="{FDA5CDCE-D161-43DE-A31F-E4AB01658AFE}" type="pres">
      <dgm:prSet presAssocID="{C58F02FC-4E76-4811-89C3-29A1C053276F}" presName="node" presStyleLbl="node1" presStyleIdx="2" presStyleCnt="5" custRadScaleRad="95642" custRadScaleInc="-13908">
        <dgm:presLayoutVars>
          <dgm:bulletEnabled val="1"/>
        </dgm:presLayoutVars>
      </dgm:prSet>
      <dgm:spPr/>
      <dgm:t>
        <a:bodyPr/>
        <a:lstStyle/>
        <a:p>
          <a:endParaRPr lang="tr-TR"/>
        </a:p>
      </dgm:t>
    </dgm:pt>
    <dgm:pt modelId="{4F5D4A32-9E59-452E-972F-D0737025E31B}" type="pres">
      <dgm:prSet presAssocID="{C58F02FC-4E76-4811-89C3-29A1C053276F}" presName="spNode" presStyleCnt="0"/>
      <dgm:spPr/>
    </dgm:pt>
    <dgm:pt modelId="{1712B00E-BE09-4AF2-B61D-2C2EE382BEC4}" type="pres">
      <dgm:prSet presAssocID="{6E6D0024-D4B3-4CA9-AE92-8DE04D63C11C}" presName="sibTrans" presStyleLbl="sibTrans1D1" presStyleIdx="2" presStyleCnt="5"/>
      <dgm:spPr/>
      <dgm:t>
        <a:bodyPr/>
        <a:lstStyle/>
        <a:p>
          <a:endParaRPr lang="tr-TR"/>
        </a:p>
      </dgm:t>
    </dgm:pt>
    <dgm:pt modelId="{5E2D7D62-6CBB-4445-AD68-533B9C27F6B6}" type="pres">
      <dgm:prSet presAssocID="{EEC7361B-9806-426C-9C2E-AB85D1A2E75A}" presName="node" presStyleLbl="node1" presStyleIdx="3" presStyleCnt="5" custRadScaleRad="96230" custRadScaleInc="15680">
        <dgm:presLayoutVars>
          <dgm:bulletEnabled val="1"/>
        </dgm:presLayoutVars>
      </dgm:prSet>
      <dgm:spPr/>
      <dgm:t>
        <a:bodyPr/>
        <a:lstStyle/>
        <a:p>
          <a:endParaRPr lang="tr-TR"/>
        </a:p>
      </dgm:t>
    </dgm:pt>
    <dgm:pt modelId="{85C9D6C4-AE14-49BF-9E0C-5FA95BC3B72F}" type="pres">
      <dgm:prSet presAssocID="{EEC7361B-9806-426C-9C2E-AB85D1A2E75A}" presName="spNode" presStyleCnt="0"/>
      <dgm:spPr/>
    </dgm:pt>
    <dgm:pt modelId="{B9CB37E8-B788-457F-8DD5-A9EEBE212BC3}" type="pres">
      <dgm:prSet presAssocID="{AC93AAA4-60A4-4809-8688-F946656DE7A9}" presName="sibTrans" presStyleLbl="sibTrans1D1" presStyleIdx="3" presStyleCnt="5"/>
      <dgm:spPr/>
      <dgm:t>
        <a:bodyPr/>
        <a:lstStyle/>
        <a:p>
          <a:endParaRPr lang="tr-TR"/>
        </a:p>
      </dgm:t>
    </dgm:pt>
    <dgm:pt modelId="{9CFE3737-D0FF-44CE-A9AE-02444AC49D0E}" type="pres">
      <dgm:prSet presAssocID="{9847BFD9-F94B-4B98-9386-ECB34A3861D1}" presName="node" presStyleLbl="node1" presStyleIdx="4" presStyleCnt="5">
        <dgm:presLayoutVars>
          <dgm:bulletEnabled val="1"/>
        </dgm:presLayoutVars>
      </dgm:prSet>
      <dgm:spPr/>
      <dgm:t>
        <a:bodyPr/>
        <a:lstStyle/>
        <a:p>
          <a:endParaRPr lang="tr-TR"/>
        </a:p>
      </dgm:t>
    </dgm:pt>
    <dgm:pt modelId="{44067E96-551B-4FDD-AEEE-B99608FEB842}" type="pres">
      <dgm:prSet presAssocID="{9847BFD9-F94B-4B98-9386-ECB34A3861D1}" presName="spNode" presStyleCnt="0"/>
      <dgm:spPr/>
    </dgm:pt>
    <dgm:pt modelId="{3B83F0B8-B598-49F9-A24B-7D76BA1EC8EA}" type="pres">
      <dgm:prSet presAssocID="{AA5ECD0F-69DE-4DE5-9EF5-2F35BB41E5EB}" presName="sibTrans" presStyleLbl="sibTrans1D1" presStyleIdx="4" presStyleCnt="5"/>
      <dgm:spPr/>
      <dgm:t>
        <a:bodyPr/>
        <a:lstStyle/>
        <a:p>
          <a:endParaRPr lang="tr-TR"/>
        </a:p>
      </dgm:t>
    </dgm:pt>
  </dgm:ptLst>
  <dgm:cxnLst>
    <dgm:cxn modelId="{4A2440C8-4D64-4429-9092-87CF4046A2BF}" type="presOf" srcId="{AA5ECD0F-69DE-4DE5-9EF5-2F35BB41E5EB}" destId="{3B83F0B8-B598-49F9-A24B-7D76BA1EC8EA}" srcOrd="0" destOrd="0" presId="urn:microsoft.com/office/officeart/2005/8/layout/cycle5"/>
    <dgm:cxn modelId="{B78FC58D-6492-40E8-B428-F7063906464E}" srcId="{A17CEFCA-FA12-495C-B365-03874DC55EE0}" destId="{65A51E60-02F6-49E1-8F88-DFBEAB702C3C}" srcOrd="0" destOrd="0" parTransId="{B45B7550-1CC3-4EAC-AA91-B9B57A7CDF49}" sibTransId="{F79C38C7-BCA6-4BC6-94DD-2821C5F8377A}"/>
    <dgm:cxn modelId="{BD9647AA-CE4D-47C8-A8B6-AF5C03E4245F}" type="presOf" srcId="{EEC7361B-9806-426C-9C2E-AB85D1A2E75A}" destId="{5E2D7D62-6CBB-4445-AD68-533B9C27F6B6}" srcOrd="0" destOrd="0" presId="urn:microsoft.com/office/officeart/2005/8/layout/cycle5"/>
    <dgm:cxn modelId="{13B4751F-C5D5-4870-8800-DF16E61131B9}" type="presOf" srcId="{436F04EA-05E7-451B-ABAF-2F7294A70B9F}" destId="{CBF855BC-5927-4380-9938-A1459F254B38}" srcOrd="0" destOrd="0" presId="urn:microsoft.com/office/officeart/2005/8/layout/cycle5"/>
    <dgm:cxn modelId="{8641D48C-D079-4605-9024-35A58AEB6826}" type="presOf" srcId="{65A51E60-02F6-49E1-8F88-DFBEAB702C3C}" destId="{384D1E42-E0BB-4E86-9B8F-CF1AA6A02C05}" srcOrd="0" destOrd="0" presId="urn:microsoft.com/office/officeart/2005/8/layout/cycle5"/>
    <dgm:cxn modelId="{F0827848-D998-4B4D-AAEF-426EB9BE08E5}" type="presOf" srcId="{A17CEFCA-FA12-495C-B365-03874DC55EE0}" destId="{D3509C26-BA93-47AC-AB6A-2C81667D7646}" srcOrd="0" destOrd="0" presId="urn:microsoft.com/office/officeart/2005/8/layout/cycle5"/>
    <dgm:cxn modelId="{A09EB457-1AF8-44B1-85E8-0AAE3B159B5B}" type="presOf" srcId="{AC93AAA4-60A4-4809-8688-F946656DE7A9}" destId="{B9CB37E8-B788-457F-8DD5-A9EEBE212BC3}" srcOrd="0" destOrd="0" presId="urn:microsoft.com/office/officeart/2005/8/layout/cycle5"/>
    <dgm:cxn modelId="{BCA9F73A-874A-4050-860B-798BABE93BE9}" type="presOf" srcId="{F79C38C7-BCA6-4BC6-94DD-2821C5F8377A}" destId="{565C252B-2665-4FB3-A6FF-BE8CB7FBE2E0}" srcOrd="0" destOrd="0" presId="urn:microsoft.com/office/officeart/2005/8/layout/cycle5"/>
    <dgm:cxn modelId="{00EC3531-1DC7-4556-A54B-50018D55D490}" type="presOf" srcId="{C58F02FC-4E76-4811-89C3-29A1C053276F}" destId="{FDA5CDCE-D161-43DE-A31F-E4AB01658AFE}" srcOrd="0" destOrd="0" presId="urn:microsoft.com/office/officeart/2005/8/layout/cycle5"/>
    <dgm:cxn modelId="{0AFFF45C-665B-444D-BDEB-7A54CD130D6B}" type="presOf" srcId="{9847BFD9-F94B-4B98-9386-ECB34A3861D1}" destId="{9CFE3737-D0FF-44CE-A9AE-02444AC49D0E}" srcOrd="0" destOrd="0" presId="urn:microsoft.com/office/officeart/2005/8/layout/cycle5"/>
    <dgm:cxn modelId="{9E77445D-ADF0-45B0-99C6-A0901BC7C605}" srcId="{A17CEFCA-FA12-495C-B365-03874DC55EE0}" destId="{9847BFD9-F94B-4B98-9386-ECB34A3861D1}" srcOrd="4" destOrd="0" parTransId="{6179BBBD-4D5C-49C9-9611-1B138399DDE7}" sibTransId="{AA5ECD0F-69DE-4DE5-9EF5-2F35BB41E5EB}"/>
    <dgm:cxn modelId="{CC039C9C-D9C9-4E06-A482-C9173FC62984}" type="presOf" srcId="{6E6D0024-D4B3-4CA9-AE92-8DE04D63C11C}" destId="{1712B00E-BE09-4AF2-B61D-2C2EE382BEC4}" srcOrd="0" destOrd="0" presId="urn:microsoft.com/office/officeart/2005/8/layout/cycle5"/>
    <dgm:cxn modelId="{0282EFB1-4FEE-44C1-B86F-B8CD0549A006}" srcId="{A17CEFCA-FA12-495C-B365-03874DC55EE0}" destId="{C58F02FC-4E76-4811-89C3-29A1C053276F}" srcOrd="2" destOrd="0" parTransId="{7AC63C17-8F12-41FC-A695-6554965755C3}" sibTransId="{6E6D0024-D4B3-4CA9-AE92-8DE04D63C11C}"/>
    <dgm:cxn modelId="{CF65E038-37B1-4BBD-B069-FFA11AD966BD}" srcId="{A17CEFCA-FA12-495C-B365-03874DC55EE0}" destId="{EEC7361B-9806-426C-9C2E-AB85D1A2E75A}" srcOrd="3" destOrd="0" parTransId="{A9F407CC-ACD2-4D4D-AF43-C45F4B3CD6C5}" sibTransId="{AC93AAA4-60A4-4809-8688-F946656DE7A9}"/>
    <dgm:cxn modelId="{318511BE-90FA-40F5-8688-83B3D291610A}" type="presOf" srcId="{3DAFD67A-D513-453E-BBDB-CB4AE89AA748}" destId="{5A95C6B0-CACB-45A2-B345-6F3333E10C6D}" srcOrd="0" destOrd="0" presId="urn:microsoft.com/office/officeart/2005/8/layout/cycle5"/>
    <dgm:cxn modelId="{AD09AE67-538C-42B1-AAF5-60F1E849D4DE}" srcId="{A17CEFCA-FA12-495C-B365-03874DC55EE0}" destId="{3DAFD67A-D513-453E-BBDB-CB4AE89AA748}" srcOrd="1" destOrd="0" parTransId="{680D753C-3D4B-489E-9327-C95C76670EA9}" sibTransId="{436F04EA-05E7-451B-ABAF-2F7294A70B9F}"/>
    <dgm:cxn modelId="{BB1E32A0-7B85-4308-A1A7-9394E61DD1DF}" type="presParOf" srcId="{D3509C26-BA93-47AC-AB6A-2C81667D7646}" destId="{384D1E42-E0BB-4E86-9B8F-CF1AA6A02C05}" srcOrd="0" destOrd="0" presId="urn:microsoft.com/office/officeart/2005/8/layout/cycle5"/>
    <dgm:cxn modelId="{2732A58F-D3E7-44E2-84BC-A0052B0AAFDB}" type="presParOf" srcId="{D3509C26-BA93-47AC-AB6A-2C81667D7646}" destId="{5EC6D537-EB90-46D4-944B-5B20DE6604FE}" srcOrd="1" destOrd="0" presId="urn:microsoft.com/office/officeart/2005/8/layout/cycle5"/>
    <dgm:cxn modelId="{8408D0FC-B8A7-4A57-B7A0-980913A93919}" type="presParOf" srcId="{D3509C26-BA93-47AC-AB6A-2C81667D7646}" destId="{565C252B-2665-4FB3-A6FF-BE8CB7FBE2E0}" srcOrd="2" destOrd="0" presId="urn:microsoft.com/office/officeart/2005/8/layout/cycle5"/>
    <dgm:cxn modelId="{6FA0B0A3-0DCA-442B-81E1-1E03AC7C24DB}" type="presParOf" srcId="{D3509C26-BA93-47AC-AB6A-2C81667D7646}" destId="{5A95C6B0-CACB-45A2-B345-6F3333E10C6D}" srcOrd="3" destOrd="0" presId="urn:microsoft.com/office/officeart/2005/8/layout/cycle5"/>
    <dgm:cxn modelId="{0618FA54-9CC8-4C48-8E8F-667BC89D0F30}" type="presParOf" srcId="{D3509C26-BA93-47AC-AB6A-2C81667D7646}" destId="{0A728875-EF61-4E9C-90A0-F130124FEF5D}" srcOrd="4" destOrd="0" presId="urn:microsoft.com/office/officeart/2005/8/layout/cycle5"/>
    <dgm:cxn modelId="{3A1AB700-354C-465D-8DE1-50DFC7E82B9E}" type="presParOf" srcId="{D3509C26-BA93-47AC-AB6A-2C81667D7646}" destId="{CBF855BC-5927-4380-9938-A1459F254B38}" srcOrd="5" destOrd="0" presId="urn:microsoft.com/office/officeart/2005/8/layout/cycle5"/>
    <dgm:cxn modelId="{604E56DA-8A25-41CC-BDC9-74E10B767CE3}" type="presParOf" srcId="{D3509C26-BA93-47AC-AB6A-2C81667D7646}" destId="{FDA5CDCE-D161-43DE-A31F-E4AB01658AFE}" srcOrd="6" destOrd="0" presId="urn:microsoft.com/office/officeart/2005/8/layout/cycle5"/>
    <dgm:cxn modelId="{8D74089C-CF7A-4C99-B4B9-C5E2CB935A36}" type="presParOf" srcId="{D3509C26-BA93-47AC-AB6A-2C81667D7646}" destId="{4F5D4A32-9E59-452E-972F-D0737025E31B}" srcOrd="7" destOrd="0" presId="urn:microsoft.com/office/officeart/2005/8/layout/cycle5"/>
    <dgm:cxn modelId="{43C43491-B2F4-4117-B5BB-FA293D46A5FE}" type="presParOf" srcId="{D3509C26-BA93-47AC-AB6A-2C81667D7646}" destId="{1712B00E-BE09-4AF2-B61D-2C2EE382BEC4}" srcOrd="8" destOrd="0" presId="urn:microsoft.com/office/officeart/2005/8/layout/cycle5"/>
    <dgm:cxn modelId="{DB8BCBE6-27D3-411F-BA92-7B5A3B632771}" type="presParOf" srcId="{D3509C26-BA93-47AC-AB6A-2C81667D7646}" destId="{5E2D7D62-6CBB-4445-AD68-533B9C27F6B6}" srcOrd="9" destOrd="0" presId="urn:microsoft.com/office/officeart/2005/8/layout/cycle5"/>
    <dgm:cxn modelId="{8BA5286F-F747-4AAD-9B97-B6D133652D37}" type="presParOf" srcId="{D3509C26-BA93-47AC-AB6A-2C81667D7646}" destId="{85C9D6C4-AE14-49BF-9E0C-5FA95BC3B72F}" srcOrd="10" destOrd="0" presId="urn:microsoft.com/office/officeart/2005/8/layout/cycle5"/>
    <dgm:cxn modelId="{AE4FC972-3A10-4DF5-B26F-3ABF205EF2F8}" type="presParOf" srcId="{D3509C26-BA93-47AC-AB6A-2C81667D7646}" destId="{B9CB37E8-B788-457F-8DD5-A9EEBE212BC3}" srcOrd="11" destOrd="0" presId="urn:microsoft.com/office/officeart/2005/8/layout/cycle5"/>
    <dgm:cxn modelId="{C08C91B6-17A1-4444-9FF4-56A0803C68C3}" type="presParOf" srcId="{D3509C26-BA93-47AC-AB6A-2C81667D7646}" destId="{9CFE3737-D0FF-44CE-A9AE-02444AC49D0E}" srcOrd="12" destOrd="0" presId="urn:microsoft.com/office/officeart/2005/8/layout/cycle5"/>
    <dgm:cxn modelId="{5C0D0E53-FCBF-46FD-B17E-C6E82E5F55EF}" type="presParOf" srcId="{D3509C26-BA93-47AC-AB6A-2C81667D7646}" destId="{44067E96-551B-4FDD-AEEE-B99608FEB842}" srcOrd="13" destOrd="0" presId="urn:microsoft.com/office/officeart/2005/8/layout/cycle5"/>
    <dgm:cxn modelId="{47FADED3-7E29-49A5-958C-AFD0D124CC05}" type="presParOf" srcId="{D3509C26-BA93-47AC-AB6A-2C81667D7646}" destId="{3B83F0B8-B598-49F9-A24B-7D76BA1EC8E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D1E42-E0BB-4E86-9B8F-CF1AA6A02C05}">
      <dsp:nvSpPr>
        <dsp:cNvPr id="0" name=""/>
        <dsp:cNvSpPr/>
      </dsp:nvSpPr>
      <dsp:spPr>
        <a:xfrm>
          <a:off x="3260335" y="644"/>
          <a:ext cx="1836234" cy="1193552"/>
        </a:xfrm>
        <a:prstGeom prst="roundRect">
          <a:avLst/>
        </a:prstGeom>
        <a:solidFill>
          <a:schemeClr val="accent2">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Risklerin Tespit Edilmesi</a:t>
          </a:r>
          <a:endParaRPr lang="tr-TR" sz="1800" kern="1200" dirty="0"/>
        </a:p>
      </dsp:txBody>
      <dsp:txXfrm>
        <a:off x="3318599" y="58908"/>
        <a:ext cx="1719706" cy="1077024"/>
      </dsp:txXfrm>
    </dsp:sp>
    <dsp:sp modelId="{565C252B-2665-4FB3-A6FF-BE8CB7FBE2E0}">
      <dsp:nvSpPr>
        <dsp:cNvPr id="0" name=""/>
        <dsp:cNvSpPr/>
      </dsp:nvSpPr>
      <dsp:spPr>
        <a:xfrm>
          <a:off x="1793914" y="597420"/>
          <a:ext cx="4769076" cy="4769076"/>
        </a:xfrm>
        <a:custGeom>
          <a:avLst/>
          <a:gdLst/>
          <a:ahLst/>
          <a:cxnLst/>
          <a:rect l="0" t="0" r="0" b="0"/>
          <a:pathLst>
            <a:path>
              <a:moveTo>
                <a:pt x="3548636" y="303457"/>
              </a:moveTo>
              <a:arcTo wR="2384538" hR="2384538" stAng="17953285" swAng="1211777"/>
            </a:path>
          </a:pathLst>
        </a:custGeom>
        <a:noFill/>
        <a:ln w="9525" cap="rnd"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A95C6B0-CACB-45A2-B345-6F3333E10C6D}">
      <dsp:nvSpPr>
        <dsp:cNvPr id="0" name=""/>
        <dsp:cNvSpPr/>
      </dsp:nvSpPr>
      <dsp:spPr>
        <a:xfrm>
          <a:off x="5528166" y="1648320"/>
          <a:ext cx="1836234" cy="1193552"/>
        </a:xfrm>
        <a:prstGeom prst="roundRect">
          <a:avLst/>
        </a:prstGeom>
        <a:solidFill>
          <a:schemeClr val="accent3">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Risklerin </a:t>
          </a:r>
          <a:r>
            <a:rPr lang="tr-TR" sz="1400" kern="1200" dirty="0" smtClean="0"/>
            <a:t>Değerlendirilmesi</a:t>
          </a:r>
          <a:endParaRPr lang="tr-TR" sz="1400" kern="1200" dirty="0"/>
        </a:p>
      </dsp:txBody>
      <dsp:txXfrm>
        <a:off x="5586430" y="1706584"/>
        <a:ext cx="1719706" cy="1077024"/>
      </dsp:txXfrm>
    </dsp:sp>
    <dsp:sp modelId="{CBF855BC-5927-4380-9938-A1459F254B38}">
      <dsp:nvSpPr>
        <dsp:cNvPr id="0" name=""/>
        <dsp:cNvSpPr/>
      </dsp:nvSpPr>
      <dsp:spPr>
        <a:xfrm>
          <a:off x="1790250" y="410806"/>
          <a:ext cx="4769076" cy="4769076"/>
        </a:xfrm>
        <a:custGeom>
          <a:avLst/>
          <a:gdLst/>
          <a:ahLst/>
          <a:cxnLst/>
          <a:rect l="0" t="0" r="0" b="0"/>
          <a:pathLst>
            <a:path>
              <a:moveTo>
                <a:pt x="4747476" y="2704764"/>
              </a:moveTo>
              <a:arcTo wR="2384538" hR="2384538" stAng="463063" swAng="1216381"/>
            </a:path>
          </a:pathLst>
        </a:custGeom>
        <a:noFill/>
        <a:ln w="9525" cap="rnd"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DA5CDCE-D161-43DE-A31F-E4AB01658AFE}">
      <dsp:nvSpPr>
        <dsp:cNvPr id="0" name=""/>
        <dsp:cNvSpPr/>
      </dsp:nvSpPr>
      <dsp:spPr>
        <a:xfrm>
          <a:off x="4706004" y="4149061"/>
          <a:ext cx="1836234" cy="1193552"/>
        </a:xfrm>
        <a:prstGeom prst="roundRect">
          <a:avLst/>
        </a:prstGeom>
        <a:solidFill>
          <a:schemeClr val="accent4">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Risklere Cevap Verilmesi</a:t>
          </a:r>
          <a:endParaRPr lang="tr-TR" sz="1800" kern="1200" dirty="0"/>
        </a:p>
      </dsp:txBody>
      <dsp:txXfrm>
        <a:off x="4764268" y="4207325"/>
        <a:ext cx="1719706" cy="1077024"/>
      </dsp:txXfrm>
    </dsp:sp>
    <dsp:sp modelId="{1712B00E-BE09-4AF2-B61D-2C2EE382BEC4}">
      <dsp:nvSpPr>
        <dsp:cNvPr id="0" name=""/>
        <dsp:cNvSpPr/>
      </dsp:nvSpPr>
      <dsp:spPr>
        <a:xfrm>
          <a:off x="1763296" y="497895"/>
          <a:ext cx="4769076" cy="4769076"/>
        </a:xfrm>
        <a:custGeom>
          <a:avLst/>
          <a:gdLst/>
          <a:ahLst/>
          <a:cxnLst/>
          <a:rect l="0" t="0" r="0" b="0"/>
          <a:pathLst>
            <a:path>
              <a:moveTo>
                <a:pt x="2731269" y="4743732"/>
              </a:moveTo>
              <a:arcTo wR="2384538" hR="2384538" stAng="4898345" swAng="945272"/>
            </a:path>
          </a:pathLst>
        </a:custGeom>
        <a:noFill/>
        <a:ln w="9525" cap="rnd"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E2D7D62-6CBB-4445-AD68-533B9C27F6B6}">
      <dsp:nvSpPr>
        <dsp:cNvPr id="0" name=""/>
        <dsp:cNvSpPr/>
      </dsp:nvSpPr>
      <dsp:spPr>
        <a:xfrm>
          <a:off x="1792646" y="4149060"/>
          <a:ext cx="1836234" cy="1193552"/>
        </a:xfrm>
        <a:prstGeom prst="roundRect">
          <a:avLst/>
        </a:prstGeom>
        <a:solidFill>
          <a:schemeClr val="accent5">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Risklerin Gözden Geçirilmesi</a:t>
          </a:r>
          <a:endParaRPr lang="tr-TR" sz="1800" kern="1200" dirty="0"/>
        </a:p>
      </dsp:txBody>
      <dsp:txXfrm>
        <a:off x="1850910" y="4207324"/>
        <a:ext cx="1719706" cy="1077024"/>
      </dsp:txXfrm>
    </dsp:sp>
    <dsp:sp modelId="{B9CB37E8-B788-457F-8DD5-A9EEBE212BC3}">
      <dsp:nvSpPr>
        <dsp:cNvPr id="0" name=""/>
        <dsp:cNvSpPr/>
      </dsp:nvSpPr>
      <dsp:spPr>
        <a:xfrm>
          <a:off x="1797931" y="435280"/>
          <a:ext cx="4769076" cy="4769076"/>
        </a:xfrm>
        <a:custGeom>
          <a:avLst/>
          <a:gdLst/>
          <a:ahLst/>
          <a:cxnLst/>
          <a:rect l="0" t="0" r="0" b="0"/>
          <a:pathLst>
            <a:path>
              <a:moveTo>
                <a:pt x="265653" y="3478316"/>
              </a:moveTo>
              <a:arcTo wR="2384538" hR="2384538" stAng="9161819" swAng="1211821"/>
            </a:path>
          </a:pathLst>
        </a:custGeom>
        <a:noFill/>
        <a:ln w="9525" cap="rnd" cmpd="sng" algn="ctr">
          <a:solidFill>
            <a:schemeClr val="accent5">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CFE3737-D0FF-44CE-A9AE-02444AC49D0E}">
      <dsp:nvSpPr>
        <dsp:cNvPr id="0" name=""/>
        <dsp:cNvSpPr/>
      </dsp:nvSpPr>
      <dsp:spPr>
        <a:xfrm>
          <a:off x="992505" y="1648320"/>
          <a:ext cx="1836234" cy="1193552"/>
        </a:xfrm>
        <a:prstGeom prst="roundRect">
          <a:avLst/>
        </a:prstGeom>
        <a:solidFill>
          <a:schemeClr val="accent6">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Risklerin Raporlanması</a:t>
          </a:r>
          <a:endParaRPr lang="tr-TR" sz="1800" kern="1200" dirty="0"/>
        </a:p>
      </dsp:txBody>
      <dsp:txXfrm>
        <a:off x="1050769" y="1706584"/>
        <a:ext cx="1719706" cy="1077024"/>
      </dsp:txXfrm>
    </dsp:sp>
    <dsp:sp modelId="{3B83F0B8-B598-49F9-A24B-7D76BA1EC8EA}">
      <dsp:nvSpPr>
        <dsp:cNvPr id="0" name=""/>
        <dsp:cNvSpPr/>
      </dsp:nvSpPr>
      <dsp:spPr>
        <a:xfrm>
          <a:off x="1793914" y="597420"/>
          <a:ext cx="4769076" cy="4769076"/>
        </a:xfrm>
        <a:custGeom>
          <a:avLst/>
          <a:gdLst/>
          <a:ahLst/>
          <a:cxnLst/>
          <a:rect l="0" t="0" r="0" b="0"/>
          <a:pathLst>
            <a:path>
              <a:moveTo>
                <a:pt x="573547" y="833301"/>
              </a:moveTo>
              <a:arcTo wR="2384538" hR="2384538" stAng="13234938" swAng="1211777"/>
            </a:path>
          </a:pathLst>
        </a:custGeom>
        <a:noFill/>
        <a:ln w="9525" cap="rnd"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6704E-9A48-4EFF-9180-DE621CD484FB}" type="datetimeFigureOut">
              <a:rPr lang="tr-TR" smtClean="0"/>
              <a:t>6.07.2022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61D2C-D036-4707-9599-C6FAC6D209B1}" type="slidenum">
              <a:rPr lang="tr-TR" smtClean="0"/>
              <a:t>‹#›</a:t>
            </a:fld>
            <a:endParaRPr lang="tr-TR"/>
          </a:p>
        </p:txBody>
      </p:sp>
    </p:spTree>
    <p:extLst>
      <p:ext uri="{BB962C8B-B14F-4D97-AF65-F5344CB8AC3E}">
        <p14:creationId xmlns:p14="http://schemas.microsoft.com/office/powerpoint/2010/main" val="32629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61</a:t>
            </a:fld>
            <a:endParaRPr lang="tr-TR"/>
          </a:p>
        </p:txBody>
      </p:sp>
    </p:spTree>
    <p:extLst>
      <p:ext uri="{BB962C8B-B14F-4D97-AF65-F5344CB8AC3E}">
        <p14:creationId xmlns:p14="http://schemas.microsoft.com/office/powerpoint/2010/main" val="36638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85</a:t>
            </a:fld>
            <a:endParaRPr lang="tr-TR"/>
          </a:p>
        </p:txBody>
      </p:sp>
    </p:spTree>
    <p:extLst>
      <p:ext uri="{BB962C8B-B14F-4D97-AF65-F5344CB8AC3E}">
        <p14:creationId xmlns:p14="http://schemas.microsoft.com/office/powerpoint/2010/main" val="292527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86</a:t>
            </a:fld>
            <a:endParaRPr lang="tr-TR"/>
          </a:p>
        </p:txBody>
      </p:sp>
    </p:spTree>
    <p:extLst>
      <p:ext uri="{BB962C8B-B14F-4D97-AF65-F5344CB8AC3E}">
        <p14:creationId xmlns:p14="http://schemas.microsoft.com/office/powerpoint/2010/main" val="23331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87</a:t>
            </a:fld>
            <a:endParaRPr lang="tr-TR"/>
          </a:p>
        </p:txBody>
      </p:sp>
    </p:spTree>
    <p:extLst>
      <p:ext uri="{BB962C8B-B14F-4D97-AF65-F5344CB8AC3E}">
        <p14:creationId xmlns:p14="http://schemas.microsoft.com/office/powerpoint/2010/main" val="101146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88</a:t>
            </a:fld>
            <a:endParaRPr lang="tr-TR"/>
          </a:p>
        </p:txBody>
      </p:sp>
    </p:spTree>
    <p:extLst>
      <p:ext uri="{BB962C8B-B14F-4D97-AF65-F5344CB8AC3E}">
        <p14:creationId xmlns:p14="http://schemas.microsoft.com/office/powerpoint/2010/main" val="348263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89</a:t>
            </a:fld>
            <a:endParaRPr lang="tr-TR"/>
          </a:p>
        </p:txBody>
      </p:sp>
    </p:spTree>
    <p:extLst>
      <p:ext uri="{BB962C8B-B14F-4D97-AF65-F5344CB8AC3E}">
        <p14:creationId xmlns:p14="http://schemas.microsoft.com/office/powerpoint/2010/main" val="250647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90</a:t>
            </a:fld>
            <a:endParaRPr lang="tr-TR"/>
          </a:p>
        </p:txBody>
      </p:sp>
    </p:spTree>
    <p:extLst>
      <p:ext uri="{BB962C8B-B14F-4D97-AF65-F5344CB8AC3E}">
        <p14:creationId xmlns:p14="http://schemas.microsoft.com/office/powerpoint/2010/main" val="242797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91</a:t>
            </a:fld>
            <a:endParaRPr lang="tr-TR"/>
          </a:p>
        </p:txBody>
      </p:sp>
    </p:spTree>
    <p:extLst>
      <p:ext uri="{BB962C8B-B14F-4D97-AF65-F5344CB8AC3E}">
        <p14:creationId xmlns:p14="http://schemas.microsoft.com/office/powerpoint/2010/main" val="291202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72</a:t>
            </a:fld>
            <a:endParaRPr lang="tr-TR"/>
          </a:p>
        </p:txBody>
      </p:sp>
    </p:spTree>
    <p:extLst>
      <p:ext uri="{BB962C8B-B14F-4D97-AF65-F5344CB8AC3E}">
        <p14:creationId xmlns:p14="http://schemas.microsoft.com/office/powerpoint/2010/main" val="225990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73</a:t>
            </a:fld>
            <a:endParaRPr lang="tr-TR"/>
          </a:p>
        </p:txBody>
      </p:sp>
    </p:spTree>
    <p:extLst>
      <p:ext uri="{BB962C8B-B14F-4D97-AF65-F5344CB8AC3E}">
        <p14:creationId xmlns:p14="http://schemas.microsoft.com/office/powerpoint/2010/main" val="340668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74</a:t>
            </a:fld>
            <a:endParaRPr lang="tr-TR"/>
          </a:p>
        </p:txBody>
      </p:sp>
    </p:spTree>
    <p:extLst>
      <p:ext uri="{BB962C8B-B14F-4D97-AF65-F5344CB8AC3E}">
        <p14:creationId xmlns:p14="http://schemas.microsoft.com/office/powerpoint/2010/main" val="41362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76</a:t>
            </a:fld>
            <a:endParaRPr lang="tr-TR"/>
          </a:p>
        </p:txBody>
      </p:sp>
    </p:spTree>
    <p:extLst>
      <p:ext uri="{BB962C8B-B14F-4D97-AF65-F5344CB8AC3E}">
        <p14:creationId xmlns:p14="http://schemas.microsoft.com/office/powerpoint/2010/main" val="342395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78</a:t>
            </a:fld>
            <a:endParaRPr lang="tr-TR"/>
          </a:p>
        </p:txBody>
      </p:sp>
    </p:spTree>
    <p:extLst>
      <p:ext uri="{BB962C8B-B14F-4D97-AF65-F5344CB8AC3E}">
        <p14:creationId xmlns:p14="http://schemas.microsoft.com/office/powerpoint/2010/main" val="147053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80</a:t>
            </a:fld>
            <a:endParaRPr lang="tr-TR"/>
          </a:p>
        </p:txBody>
      </p:sp>
    </p:spTree>
    <p:extLst>
      <p:ext uri="{BB962C8B-B14F-4D97-AF65-F5344CB8AC3E}">
        <p14:creationId xmlns:p14="http://schemas.microsoft.com/office/powerpoint/2010/main" val="297686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82</a:t>
            </a:fld>
            <a:endParaRPr lang="tr-TR"/>
          </a:p>
        </p:txBody>
      </p:sp>
    </p:spTree>
    <p:extLst>
      <p:ext uri="{BB962C8B-B14F-4D97-AF65-F5344CB8AC3E}">
        <p14:creationId xmlns:p14="http://schemas.microsoft.com/office/powerpoint/2010/main" val="370793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84</a:t>
            </a:fld>
            <a:endParaRPr lang="tr-TR"/>
          </a:p>
        </p:txBody>
      </p:sp>
    </p:spTree>
    <p:extLst>
      <p:ext uri="{BB962C8B-B14F-4D97-AF65-F5344CB8AC3E}">
        <p14:creationId xmlns:p14="http://schemas.microsoft.com/office/powerpoint/2010/main" val="134317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B45FDD-969D-4751-9770-D0E74E62EA67}" type="datetimeFigureOut">
              <a:rPr lang="tr-TR" smtClean="0"/>
              <a:t>6.07.2022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49806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B45FDD-969D-4751-9770-D0E74E62EA67}" type="datetimeFigureOut">
              <a:rPr lang="tr-TR" smtClean="0"/>
              <a:t>6.07.2022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87207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B45FDD-969D-4751-9770-D0E74E62EA67}" type="datetimeFigureOut">
              <a:rPr lang="tr-TR" smtClean="0"/>
              <a:t>6.07.2022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41367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590188428"/>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671589800"/>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018586200"/>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971645696"/>
      </p:ext>
    </p:extLst>
  </p:cSld>
  <p:clrMapOvr>
    <a:masterClrMapping/>
  </p:clrMapOvr>
  <p:transition spd="slow">
    <p:pull/>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830448372"/>
      </p:ext>
    </p:extLst>
  </p:cSld>
  <p:clrMapOvr>
    <a:masterClrMapping/>
  </p:clrMapOvr>
  <p:transition spd="slow">
    <p:pull/>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594090805"/>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54677258"/>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286212257"/>
      </p:ext>
    </p:extLst>
  </p:cSld>
  <p:clrMapOvr>
    <a:masterClrMapping/>
  </p:clrMapOvr>
  <p:transition spd="slow">
    <p:pull/>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B45FDD-969D-4751-9770-D0E74E62EA67}" type="datetimeFigureOut">
              <a:rPr lang="tr-TR" smtClean="0"/>
              <a:t>6.07.2022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2962463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366452718"/>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935746815"/>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663104233"/>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881965954"/>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40983953"/>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347931739"/>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884649947"/>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829025203"/>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045275065"/>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903445823"/>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EB45FDD-969D-4751-9770-D0E74E62EA67}" type="datetimeFigureOut">
              <a:rPr lang="tr-TR" smtClean="0"/>
              <a:t>6.07.2022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640106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972326646"/>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034245866"/>
      </p:ext>
    </p:extLst>
  </p:cSld>
  <p:clrMapOvr>
    <a:masterClrMapping/>
  </p:clrMapOvr>
  <p:transition spd="slow">
    <p:pull/>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385109987"/>
      </p:ext>
    </p:extLst>
  </p:cSld>
  <p:clrMapOvr>
    <a:masterClrMapping/>
  </p:clrMapOvr>
  <p:transition spd="slow">
    <p:pull/>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4047920161"/>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762175441"/>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318618658"/>
      </p:ext>
    </p:extLst>
  </p:cSld>
  <p:clrMapOvr>
    <a:masterClrMapping/>
  </p:clrMapOvr>
  <p:transition spd="slow">
    <p:pull/>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820505617"/>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011236391"/>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26719077"/>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42675946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EB45FDD-969D-4751-9770-D0E74E62EA67}" type="datetimeFigureOut">
              <a:rPr lang="tr-TR" smtClean="0"/>
              <a:t>6.07.2022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775141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642387427"/>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140622769"/>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558872716"/>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46846854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EB45FDD-969D-4751-9770-D0E74E62EA67}" type="datetimeFigureOut">
              <a:rPr lang="tr-TR" smtClean="0"/>
              <a:t>6.07.2022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1168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EB45FDD-969D-4751-9770-D0E74E62EA67}" type="datetimeFigureOut">
              <a:rPr lang="tr-TR" smtClean="0"/>
              <a:t>6.07.2022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129018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EB45FDD-969D-4751-9770-D0E74E62EA67}" type="datetimeFigureOut">
              <a:rPr lang="tr-TR" smtClean="0"/>
              <a:t>6.07.2022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53435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EB45FDD-969D-4751-9770-D0E74E62EA67}" type="datetimeFigureOut">
              <a:rPr lang="tr-TR" smtClean="0"/>
              <a:t>6.07.2022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145312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EB45FDD-969D-4751-9770-D0E74E62EA67}" type="datetimeFigureOut">
              <a:rPr lang="tr-TR" smtClean="0"/>
              <a:t>6.07.2022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97331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45FDD-969D-4751-9770-D0E74E62EA67}" type="datetimeFigureOut">
              <a:rPr lang="tr-TR" smtClean="0"/>
              <a:t>6.07.2022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EBBB-7028-4EAF-8FA6-3A37DBAFACD4}" type="slidenum">
              <a:rPr lang="tr-TR" smtClean="0"/>
              <a:t>‹#›</a:t>
            </a:fld>
            <a:endParaRPr lang="tr-TR"/>
          </a:p>
        </p:txBody>
      </p:sp>
    </p:spTree>
    <p:extLst>
      <p:ext uri="{BB962C8B-B14F-4D97-AF65-F5344CB8AC3E}">
        <p14:creationId xmlns:p14="http://schemas.microsoft.com/office/powerpoint/2010/main" val="267871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98000">
              <a:srgbClr val="69ABCF"/>
            </a:gs>
            <a:gs pos="83000">
              <a:schemeClr val="accent6">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B0FF0F-B3C0-43BD-B42C-BFFCF4C61C9C}" type="slidenum">
              <a:rPr lang="tr-TR" smtClean="0"/>
              <a:pPr/>
              <a:t>‹#›</a:t>
            </a:fld>
            <a:endParaRPr lang="tr-TR"/>
          </a:p>
        </p:txBody>
      </p:sp>
    </p:spTree>
    <p:extLst>
      <p:ext uri="{BB962C8B-B14F-4D97-AF65-F5344CB8AC3E}">
        <p14:creationId xmlns:p14="http://schemas.microsoft.com/office/powerpoint/2010/main" val="123823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pull/>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98000">
              <a:srgbClr val="69ABCF"/>
            </a:gs>
            <a:gs pos="83000">
              <a:schemeClr val="accent6">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475797-B0A8-4E05-956B-344EB29D34D8}" type="datetimeFigureOut">
              <a:rPr lang="tr-TR" smtClean="0">
                <a:solidFill>
                  <a:prstClr val="black">
                    <a:tint val="75000"/>
                  </a:prstClr>
                </a:solidFill>
              </a:rPr>
              <a:pPr/>
              <a:t>6.07.2022</a:t>
            </a:fld>
            <a:endParaRPr lang="tr-T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B0FF0F-B3C0-43BD-B42C-BFFCF4C61C9C}" type="slidenum">
              <a:rPr lang="tr-TR" smtClean="0"/>
              <a:pPr/>
              <a:t>‹#›</a:t>
            </a:fld>
            <a:endParaRPr lang="tr-TR"/>
          </a:p>
        </p:txBody>
      </p:sp>
    </p:spTree>
    <p:extLst>
      <p:ext uri="{BB962C8B-B14F-4D97-AF65-F5344CB8AC3E}">
        <p14:creationId xmlns:p14="http://schemas.microsoft.com/office/powerpoint/2010/main" val="16486785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pull/>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slide" Target="slide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97664" y="2725094"/>
            <a:ext cx="9596673" cy="1982708"/>
          </a:xfrm>
        </p:spPr>
        <p:txBody>
          <a:bodyPr>
            <a:normAutofit/>
          </a:bodyPr>
          <a:lstStyle/>
          <a:p>
            <a:pPr algn="ctr"/>
            <a:r>
              <a:rPr lang="tr-TR" sz="2800" b="1" dirty="0" smtClean="0">
                <a:solidFill>
                  <a:srgbClr val="C00000"/>
                </a:solidFill>
              </a:rPr>
              <a:t>Kurumsal Risk Yönergesi </a:t>
            </a:r>
            <a:br>
              <a:rPr lang="tr-TR" sz="2800" b="1" dirty="0" smtClean="0">
                <a:solidFill>
                  <a:srgbClr val="C00000"/>
                </a:solidFill>
              </a:rPr>
            </a:br>
            <a:r>
              <a:rPr lang="tr-TR" sz="2800" b="1" dirty="0" smtClean="0">
                <a:solidFill>
                  <a:srgbClr val="C00000"/>
                </a:solidFill>
              </a:rPr>
              <a:t>kapsamında </a:t>
            </a:r>
            <a:r>
              <a:rPr lang="tr-TR" sz="4000" b="1" dirty="0" smtClean="0">
                <a:solidFill>
                  <a:srgbClr val="C00000"/>
                </a:solidFill>
              </a:rPr>
              <a:t/>
            </a:r>
            <a:br>
              <a:rPr lang="tr-TR" sz="4000" b="1" dirty="0" smtClean="0">
                <a:solidFill>
                  <a:srgbClr val="C00000"/>
                </a:solidFill>
              </a:rPr>
            </a:br>
            <a:r>
              <a:rPr lang="tr-TR" sz="6000" b="1" dirty="0" smtClean="0">
                <a:solidFill>
                  <a:srgbClr val="C00000"/>
                </a:solidFill>
              </a:rPr>
              <a:t>RİSKLERİN BELİRLENMESİ</a:t>
            </a:r>
            <a:endParaRPr lang="tr-TR" sz="1600" b="1" i="1" dirty="0">
              <a:solidFill>
                <a:srgbClr val="A10101"/>
              </a:solidFill>
            </a:endParaRPr>
          </a:p>
        </p:txBody>
      </p:sp>
      <p:sp>
        <p:nvSpPr>
          <p:cNvPr id="3" name="Alt Başlık 2"/>
          <p:cNvSpPr>
            <a:spLocks noGrp="1"/>
          </p:cNvSpPr>
          <p:nvPr>
            <p:ph type="subTitle" idx="1"/>
          </p:nvPr>
        </p:nvSpPr>
        <p:spPr>
          <a:xfrm>
            <a:off x="1394658" y="6147303"/>
            <a:ext cx="9144000" cy="534155"/>
          </a:xfrm>
        </p:spPr>
        <p:txBody>
          <a:bodyPr>
            <a:normAutofit/>
          </a:bodyPr>
          <a:lstStyle/>
          <a:p>
            <a:pPr algn="ctr">
              <a:spcBef>
                <a:spcPts val="0"/>
              </a:spcBef>
            </a:pPr>
            <a:r>
              <a:rPr lang="tr-TR" sz="2200" b="1" dirty="0" smtClean="0">
                <a:solidFill>
                  <a:srgbClr val="C00000"/>
                </a:solidFill>
                <a:latin typeface="Times New Roman" panose="02020603050405020304" pitchFamily="18" charset="0"/>
                <a:ea typeface="+mj-ea"/>
                <a:cs typeface="Times New Roman" panose="02020603050405020304" pitchFamily="18" charset="0"/>
              </a:rPr>
              <a:t>Temmuz 2022</a:t>
            </a:r>
            <a:endParaRPr lang="tr-TR" sz="2000" b="1" dirty="0">
              <a:solidFill>
                <a:srgbClr val="002060"/>
              </a:solidFill>
              <a:latin typeface="Corbel" panose="020B0503020204020204"/>
            </a:endParaRPr>
          </a:p>
          <a:p>
            <a:pPr algn="ctr"/>
            <a:endParaRPr lang="tr-TR" sz="2000" b="1" dirty="0" smtClean="0">
              <a:solidFill>
                <a:srgbClr val="800000"/>
              </a:solidFill>
              <a:latin typeface="Times New Roman" panose="02020603050405020304" pitchFamily="18" charset="0"/>
              <a:ea typeface="+mj-ea"/>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401" y="125982"/>
            <a:ext cx="1881199" cy="1881199"/>
          </a:xfrm>
          <a:prstGeom prst="rect">
            <a:avLst/>
          </a:prstGeom>
        </p:spPr>
      </p:pic>
      <p:sp>
        <p:nvSpPr>
          <p:cNvPr id="6" name="Alt Başlık 2"/>
          <p:cNvSpPr txBox="1">
            <a:spLocks/>
          </p:cNvSpPr>
          <p:nvPr/>
        </p:nvSpPr>
        <p:spPr>
          <a:xfrm>
            <a:off x="1547058" y="1872556"/>
            <a:ext cx="9144000" cy="93250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pPr>
            <a:r>
              <a:rPr lang="tr-TR" sz="2000" b="1" dirty="0" smtClean="0">
                <a:solidFill>
                  <a:srgbClr val="800000"/>
                </a:solidFill>
                <a:latin typeface="Times New Roman" panose="02020603050405020304" pitchFamily="18" charset="0"/>
                <a:cs typeface="Times New Roman" panose="02020603050405020304" pitchFamily="18" charset="0"/>
              </a:rPr>
              <a:t>                   </a:t>
            </a:r>
          </a:p>
          <a:p>
            <a:pPr algn="ctr">
              <a:lnSpc>
                <a:spcPct val="110000"/>
              </a:lnSpc>
              <a:spcBef>
                <a:spcPts val="0"/>
              </a:spcBef>
              <a:buClr>
                <a:srgbClr val="404040"/>
              </a:buClr>
            </a:pPr>
            <a:r>
              <a:rPr lang="tr-TR" sz="2200" b="1" dirty="0" smtClean="0">
                <a:solidFill>
                  <a:srgbClr val="002060"/>
                </a:solidFill>
                <a:latin typeface="+mj-lt"/>
                <a:ea typeface="+mj-ea"/>
                <a:cs typeface="Times New Roman" panose="02020603050405020304" pitchFamily="18" charset="0"/>
              </a:rPr>
              <a:t>İÇ DENETİM BİRİMİ</a:t>
            </a:r>
            <a:endParaRPr lang="tr-TR" sz="2000" b="1" dirty="0" smtClean="0">
              <a:solidFill>
                <a:srgbClr val="002060"/>
              </a:solidFill>
              <a:latin typeface="+mj-lt"/>
            </a:endParaRPr>
          </a:p>
          <a:p>
            <a:pPr algn="ctr"/>
            <a:endParaRPr lang="tr-TR" sz="2000" b="1" dirty="0" smtClean="0">
              <a:solidFill>
                <a:srgbClr val="800000"/>
              </a:solidFill>
              <a:latin typeface="Times New Roman" panose="02020603050405020304" pitchFamily="18" charset="0"/>
              <a:ea typeface="+mj-ea"/>
              <a:cs typeface="Times New Roman" panose="02020603050405020304" pitchFamily="18" charset="0"/>
            </a:endParaRPr>
          </a:p>
        </p:txBody>
      </p:sp>
      <p:sp>
        <p:nvSpPr>
          <p:cNvPr id="7" name="Alt Başlık 2"/>
          <p:cNvSpPr txBox="1">
            <a:spLocks/>
          </p:cNvSpPr>
          <p:nvPr/>
        </p:nvSpPr>
        <p:spPr>
          <a:xfrm>
            <a:off x="1394658" y="5293262"/>
            <a:ext cx="9144000" cy="534155"/>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pPr>
            <a:r>
              <a:rPr lang="tr-TR" sz="2200" b="1" dirty="0" smtClean="0">
                <a:solidFill>
                  <a:srgbClr val="002060"/>
                </a:solidFill>
                <a:latin typeface="Times New Roman" panose="02020603050405020304" pitchFamily="18" charset="0"/>
                <a:ea typeface="+mj-ea"/>
                <a:cs typeface="Times New Roman" panose="02020603050405020304" pitchFamily="18" charset="0"/>
              </a:rPr>
              <a:t>M. Hüseyin AKÇAY</a:t>
            </a:r>
          </a:p>
          <a:p>
            <a:pPr algn="ctr">
              <a:spcBef>
                <a:spcPts val="0"/>
              </a:spcBef>
            </a:pPr>
            <a:r>
              <a:rPr lang="tr-TR" sz="2200" b="1" dirty="0" smtClean="0">
                <a:solidFill>
                  <a:srgbClr val="002060"/>
                </a:solidFill>
                <a:latin typeface="Times New Roman" panose="02020603050405020304" pitchFamily="18" charset="0"/>
                <a:ea typeface="+mj-ea"/>
                <a:cs typeface="Times New Roman" panose="02020603050405020304" pitchFamily="18" charset="0"/>
              </a:rPr>
              <a:t>İç Denetçi</a:t>
            </a:r>
            <a:endParaRPr lang="tr-TR" sz="2000" b="1" dirty="0" smtClean="0">
              <a:solidFill>
                <a:srgbClr val="002060"/>
              </a:solidFill>
              <a:latin typeface="Corbel" panose="020B0503020204020204"/>
            </a:endParaRPr>
          </a:p>
          <a:p>
            <a:pPr algn="ctr"/>
            <a:endParaRPr lang="tr-TR" sz="2000" b="1" dirty="0" smtClean="0">
              <a:solidFill>
                <a:srgbClr val="8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3255488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 NEDİR?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C00000"/>
                </a:solidFill>
                <a:latin typeface="Calibri" panose="020F0502020204030204" pitchFamily="34" charset="0"/>
                <a:cs typeface="Calibri" panose="020F0502020204030204" pitchFamily="34" charset="0"/>
              </a:rPr>
              <a:t>Yönerge 4. Madde:</a:t>
            </a:r>
          </a:p>
          <a:p>
            <a:pPr marL="457200" indent="-457200">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Üniversitenin </a:t>
            </a:r>
            <a:r>
              <a:rPr lang="tr-TR" sz="2800" dirty="0">
                <a:solidFill>
                  <a:srgbClr val="C00000"/>
                </a:solidFill>
                <a:latin typeface="Calibri" panose="020F0502020204030204" pitchFamily="34" charset="0"/>
                <a:cs typeface="Calibri" panose="020F0502020204030204" pitchFamily="34" charset="0"/>
              </a:rPr>
              <a:t>kurumsal veya stratejik </a:t>
            </a:r>
            <a:r>
              <a:rPr lang="tr-TR" sz="2800" b="1" u="sng" dirty="0">
                <a:solidFill>
                  <a:srgbClr val="C00000"/>
                </a:solidFill>
                <a:latin typeface="Calibri" panose="020F0502020204030204" pitchFamily="34" charset="0"/>
                <a:cs typeface="Calibri" panose="020F0502020204030204" pitchFamily="34" charset="0"/>
              </a:rPr>
              <a:t>amaç</a:t>
            </a:r>
            <a:r>
              <a:rPr lang="tr-TR" sz="2800" dirty="0">
                <a:solidFill>
                  <a:srgbClr val="C00000"/>
                </a:solidFill>
                <a:latin typeface="Calibri" panose="020F0502020204030204" pitchFamily="34" charset="0"/>
                <a:cs typeface="Calibri" panose="020F0502020204030204" pitchFamily="34" charset="0"/>
              </a:rPr>
              <a:t> ve </a:t>
            </a:r>
            <a:r>
              <a:rPr lang="tr-TR" sz="2800" b="1" u="sng" dirty="0">
                <a:solidFill>
                  <a:srgbClr val="C00000"/>
                </a:solidFill>
                <a:latin typeface="Calibri" panose="020F0502020204030204" pitchFamily="34" charset="0"/>
                <a:cs typeface="Calibri" panose="020F0502020204030204" pitchFamily="34" charset="0"/>
              </a:rPr>
              <a:t>hedef</a:t>
            </a:r>
            <a:r>
              <a:rPr lang="tr-TR" sz="2800" dirty="0">
                <a:solidFill>
                  <a:srgbClr val="C00000"/>
                </a:solidFill>
                <a:latin typeface="Calibri" panose="020F0502020204030204" pitchFamily="34" charset="0"/>
                <a:cs typeface="Calibri" panose="020F0502020204030204" pitchFamily="34" charset="0"/>
              </a:rPr>
              <a:t>lerine ulaşmasını </a:t>
            </a:r>
            <a:r>
              <a:rPr lang="tr-TR" sz="2800" b="1" u="sng" dirty="0">
                <a:solidFill>
                  <a:srgbClr val="C00000"/>
                </a:solidFill>
                <a:latin typeface="Calibri" panose="020F0502020204030204" pitchFamily="34" charset="0"/>
                <a:cs typeface="Calibri" panose="020F0502020204030204" pitchFamily="34" charset="0"/>
              </a:rPr>
              <a:t>olumsuz</a:t>
            </a:r>
            <a:r>
              <a:rPr lang="tr-TR" sz="2800" dirty="0">
                <a:solidFill>
                  <a:srgbClr val="C00000"/>
                </a:solidFill>
                <a:latin typeface="Calibri" panose="020F0502020204030204" pitchFamily="34" charset="0"/>
                <a:cs typeface="Calibri" panose="020F0502020204030204" pitchFamily="34" charset="0"/>
              </a:rPr>
              <a:t> </a:t>
            </a:r>
            <a:r>
              <a:rPr lang="tr-TR" sz="2800" dirty="0" smtClean="0">
                <a:solidFill>
                  <a:srgbClr val="C00000"/>
                </a:solidFill>
                <a:latin typeface="Calibri" panose="020F0502020204030204" pitchFamily="34" charset="0"/>
                <a:cs typeface="Calibri" panose="020F0502020204030204" pitchFamily="34" charset="0"/>
              </a:rPr>
              <a:t>olarak etkileyecek</a:t>
            </a:r>
            <a:r>
              <a:rPr lang="tr-TR" sz="2800" dirty="0">
                <a:solidFill>
                  <a:srgbClr val="C00000"/>
                </a:solidFill>
                <a:latin typeface="Calibri" panose="020F0502020204030204" pitchFamily="34" charset="0"/>
                <a:cs typeface="Calibri" panose="020F0502020204030204" pitchFamily="34" charset="0"/>
              </a:rPr>
              <a:t>, </a:t>
            </a:r>
            <a:r>
              <a:rPr lang="tr-TR" sz="2800" b="1" u="sng" dirty="0">
                <a:solidFill>
                  <a:srgbClr val="C00000"/>
                </a:solidFill>
                <a:latin typeface="Calibri" panose="020F0502020204030204" pitchFamily="34" charset="0"/>
                <a:cs typeface="Calibri" panose="020F0502020204030204" pitchFamily="34" charset="0"/>
              </a:rPr>
              <a:t>etki</a:t>
            </a:r>
            <a:r>
              <a:rPr lang="tr-TR" sz="2800" dirty="0">
                <a:solidFill>
                  <a:srgbClr val="C00000"/>
                </a:solidFill>
                <a:latin typeface="Calibri" panose="020F0502020204030204" pitchFamily="34" charset="0"/>
                <a:cs typeface="Calibri" panose="020F0502020204030204" pitchFamily="34" charset="0"/>
              </a:rPr>
              <a:t> ve </a:t>
            </a:r>
            <a:r>
              <a:rPr lang="tr-TR" sz="2800" b="1" u="sng" dirty="0">
                <a:solidFill>
                  <a:srgbClr val="C00000"/>
                </a:solidFill>
                <a:latin typeface="Calibri" panose="020F0502020204030204" pitchFamily="34" charset="0"/>
                <a:cs typeface="Calibri" panose="020F0502020204030204" pitchFamily="34" charset="0"/>
              </a:rPr>
              <a:t>olasılık</a:t>
            </a:r>
            <a:r>
              <a:rPr lang="tr-TR" sz="2800" dirty="0">
                <a:solidFill>
                  <a:srgbClr val="C00000"/>
                </a:solidFill>
                <a:latin typeface="Calibri" panose="020F0502020204030204" pitchFamily="34" charset="0"/>
                <a:cs typeface="Calibri" panose="020F0502020204030204" pitchFamily="34" charset="0"/>
              </a:rPr>
              <a:t> ile </a:t>
            </a:r>
            <a:r>
              <a:rPr lang="tr-TR" sz="2800" b="1" u="sng" dirty="0">
                <a:solidFill>
                  <a:srgbClr val="C00000"/>
                </a:solidFill>
                <a:latin typeface="Calibri" panose="020F0502020204030204" pitchFamily="34" charset="0"/>
                <a:cs typeface="Calibri" panose="020F0502020204030204" pitchFamily="34" charset="0"/>
              </a:rPr>
              <a:t>ölçülebilen</a:t>
            </a:r>
            <a:r>
              <a:rPr lang="tr-TR" sz="2800" dirty="0">
                <a:solidFill>
                  <a:srgbClr val="C00000"/>
                </a:solidFill>
                <a:latin typeface="Calibri" panose="020F0502020204030204" pitchFamily="34" charset="0"/>
                <a:cs typeface="Calibri" panose="020F0502020204030204" pitchFamily="34" charset="0"/>
              </a:rPr>
              <a:t> her türlü eylem, durum ve </a:t>
            </a:r>
            <a:r>
              <a:rPr lang="tr-TR" sz="2800" dirty="0" smtClean="0">
                <a:solidFill>
                  <a:srgbClr val="C00000"/>
                </a:solidFill>
                <a:latin typeface="Calibri" panose="020F0502020204030204" pitchFamily="34" charset="0"/>
                <a:cs typeface="Calibri" panose="020F0502020204030204" pitchFamily="34" charset="0"/>
              </a:rPr>
              <a:t>olay.</a:t>
            </a: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Etki:</a:t>
            </a:r>
            <a:r>
              <a:rPr lang="tr-TR" sz="2800" dirty="0">
                <a:solidFill>
                  <a:srgbClr val="C00000"/>
                </a:solidFill>
                <a:latin typeface="Calibri" panose="020F0502020204030204" pitchFamily="34" charset="0"/>
                <a:cs typeface="Calibri" panose="020F0502020204030204" pitchFamily="34" charset="0"/>
              </a:rPr>
              <a:t> İdari faaliyetlerin başarısını pozitif veya negatif etkileyen, kesin veya belirsiz </a:t>
            </a:r>
            <a:r>
              <a:rPr lang="tr-TR" sz="2800" dirty="0" smtClean="0">
                <a:solidFill>
                  <a:srgbClr val="C00000"/>
                </a:solidFill>
                <a:latin typeface="Calibri" panose="020F0502020204030204" pitchFamily="34" charset="0"/>
                <a:cs typeface="Calibri" panose="020F0502020204030204" pitchFamily="34" charset="0"/>
              </a:rPr>
              <a:t>olabilen nitel </a:t>
            </a:r>
            <a:r>
              <a:rPr lang="tr-TR" sz="2800" dirty="0">
                <a:solidFill>
                  <a:srgbClr val="C00000"/>
                </a:solidFill>
                <a:latin typeface="Calibri" panose="020F0502020204030204" pitchFamily="34" charset="0"/>
                <a:cs typeface="Calibri" panose="020F0502020204030204" pitchFamily="34" charset="0"/>
              </a:rPr>
              <a:t>ve nicel olarak ifade edilebilen olayların </a:t>
            </a:r>
            <a:r>
              <a:rPr lang="tr-TR" sz="2800" dirty="0" smtClean="0">
                <a:solidFill>
                  <a:srgbClr val="C00000"/>
                </a:solidFill>
                <a:latin typeface="Calibri" panose="020F0502020204030204" pitchFamily="34" charset="0"/>
                <a:cs typeface="Calibri" panose="020F0502020204030204" pitchFamily="34" charset="0"/>
              </a:rPr>
              <a:t>sonucudur.</a:t>
            </a: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Olasılık:</a:t>
            </a:r>
            <a:r>
              <a:rPr lang="tr-TR" sz="2800" dirty="0">
                <a:solidFill>
                  <a:srgbClr val="C00000"/>
                </a:solidFill>
                <a:latin typeface="Calibri" panose="020F0502020204030204" pitchFamily="34" charset="0"/>
                <a:cs typeface="Calibri" panose="020F0502020204030204" pitchFamily="34" charset="0"/>
              </a:rPr>
              <a:t> Öznel ya da nesnel olarak tanımlanmış, ölçülmüş, belirlenmiş olsun veya </a:t>
            </a:r>
            <a:r>
              <a:rPr lang="tr-TR" sz="2800" dirty="0" smtClean="0">
                <a:solidFill>
                  <a:srgbClr val="C00000"/>
                </a:solidFill>
                <a:latin typeface="Calibri" panose="020F0502020204030204" pitchFamily="34" charset="0"/>
                <a:cs typeface="Calibri" panose="020F0502020204030204" pitchFamily="34" charset="0"/>
              </a:rPr>
              <a:t>olmasın bir </a:t>
            </a:r>
            <a:r>
              <a:rPr lang="tr-TR" sz="2800" dirty="0">
                <a:solidFill>
                  <a:srgbClr val="C00000"/>
                </a:solidFill>
                <a:latin typeface="Calibri" panose="020F0502020204030204" pitchFamily="34" charset="0"/>
                <a:cs typeface="Calibri" panose="020F0502020204030204" pitchFamily="34" charset="0"/>
              </a:rPr>
              <a:t>olayın olabilme </a:t>
            </a:r>
            <a:r>
              <a:rPr lang="tr-TR" sz="2800" dirty="0" smtClean="0">
                <a:solidFill>
                  <a:srgbClr val="C00000"/>
                </a:solidFill>
                <a:latin typeface="Calibri" panose="020F0502020204030204" pitchFamily="34" charset="0"/>
                <a:cs typeface="Calibri" panose="020F0502020204030204" pitchFamily="34" charset="0"/>
              </a:rPr>
              <a:t>ihtimalidir.</a:t>
            </a: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98755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5320" t="4753" r="4137" b="3498"/>
          <a:stretch/>
        </p:blipFill>
        <p:spPr>
          <a:xfrm>
            <a:off x="3702867" y="1586"/>
            <a:ext cx="4784692" cy="6856414"/>
          </a:xfrm>
          <a:prstGeom prst="rect">
            <a:avLst/>
          </a:prstGeom>
        </p:spPr>
      </p:pic>
      <p:sp>
        <p:nvSpPr>
          <p:cNvPr id="16" name="Unvan 1"/>
          <p:cNvSpPr txBox="1">
            <a:spLocks/>
          </p:cNvSpPr>
          <p:nvPr/>
        </p:nvSpPr>
        <p:spPr>
          <a:xfrm>
            <a:off x="7844763" y="6031635"/>
            <a:ext cx="3399641"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hlinkClick r:id="rId3" action="ppaction://hlinksldjump"/>
              </a:rPr>
              <a:t>20</a:t>
            </a:r>
            <a:endParaRPr lang="tr-TR"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074955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8463" y="877824"/>
            <a:ext cx="10266545" cy="5137386"/>
          </a:xfrm>
        </p:spPr>
        <p:txBody>
          <a:bodyPr>
            <a:noAutofit/>
          </a:bodyPr>
          <a:lstStyle/>
          <a:p>
            <a:pPr marL="0" indent="0" algn="ctr">
              <a:lnSpc>
                <a:spcPct val="107000"/>
              </a:lnSpc>
              <a:spcAft>
                <a:spcPts val="800"/>
              </a:spcAft>
              <a:buNone/>
            </a:pP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RİSK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 RİSK YÖNETİMİNE İLİŞKİN TEMEL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KAVRAMLAR</a:t>
            </a:r>
            <a:endPar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Artık (Kalıntı) risk</a:t>
            </a:r>
            <a:endParaRPr lang="tr-TR" sz="2000" dirty="0"/>
          </a:p>
          <a:p>
            <a:pPr marL="0" indent="0">
              <a:spcBef>
                <a:spcPts val="0"/>
              </a:spcBef>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endPar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Kontroller sonucu</a:t>
            </a:r>
          </a:p>
          <a:p>
            <a:pPr marL="0" indent="0">
              <a:spcBef>
                <a:spcPts val="0"/>
              </a:spcBef>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azaltılan risk</a:t>
            </a:r>
          </a:p>
          <a:p>
            <a:pPr marL="0" indent="0">
              <a:buNone/>
            </a:pPr>
            <a:endPar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Doğal Risk</a:t>
            </a:r>
            <a:endParaRPr lang="tr-TR" sz="2000" dirty="0"/>
          </a:p>
        </p:txBody>
      </p:sp>
      <p:sp>
        <p:nvSpPr>
          <p:cNvPr id="2" name="Küp 1"/>
          <p:cNvSpPr/>
          <p:nvPr/>
        </p:nvSpPr>
        <p:spPr>
          <a:xfrm>
            <a:off x="4131325" y="2148291"/>
            <a:ext cx="727114" cy="2985570"/>
          </a:xfrm>
          <a:prstGeom prst="cube">
            <a:avLst/>
          </a:prstGeom>
          <a:solidFill>
            <a:srgbClr val="FFC000"/>
          </a:solidFill>
          <a:ln>
            <a:solidFill>
              <a:schemeClr val="accent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Küp 4"/>
          <p:cNvSpPr/>
          <p:nvPr/>
        </p:nvSpPr>
        <p:spPr>
          <a:xfrm>
            <a:off x="5045726" y="3062689"/>
            <a:ext cx="683046" cy="2060155"/>
          </a:xfrm>
          <a:prstGeom prst="cub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Küp 6"/>
          <p:cNvSpPr/>
          <p:nvPr/>
        </p:nvSpPr>
        <p:spPr>
          <a:xfrm>
            <a:off x="5100811" y="2192356"/>
            <a:ext cx="616943" cy="848299"/>
          </a:xfrm>
          <a:prstGeom prst="cube">
            <a:avLst/>
          </a:prstGeom>
          <a:solidFill>
            <a:srgbClr val="FFC000"/>
          </a:solidFill>
          <a:ln>
            <a:solidFill>
              <a:schemeClr val="accent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ol Ayraç 8"/>
          <p:cNvSpPr/>
          <p:nvPr/>
        </p:nvSpPr>
        <p:spPr>
          <a:xfrm>
            <a:off x="3624551" y="2181339"/>
            <a:ext cx="442326" cy="3007604"/>
          </a:xfrm>
          <a:prstGeom prst="leftBrace">
            <a:avLst>
              <a:gd name="adj1" fmla="val 73090"/>
              <a:gd name="adj2" fmla="val 48534"/>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Sağ Ayraç 10"/>
          <p:cNvSpPr/>
          <p:nvPr/>
        </p:nvSpPr>
        <p:spPr>
          <a:xfrm>
            <a:off x="5827923" y="3029638"/>
            <a:ext cx="352539" cy="2027103"/>
          </a:xfrm>
          <a:prstGeom prst="rightBrace">
            <a:avLst>
              <a:gd name="adj1" fmla="val 117708"/>
              <a:gd name="adj2" fmla="val 30978"/>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13" name="Sağ Ayraç 12"/>
          <p:cNvSpPr/>
          <p:nvPr/>
        </p:nvSpPr>
        <p:spPr>
          <a:xfrm>
            <a:off x="5772838" y="2148289"/>
            <a:ext cx="297455" cy="782197"/>
          </a:xfrm>
          <a:prstGeom prst="rightBrace">
            <a:avLst>
              <a:gd name="adj1" fmla="val 231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İçerik Yer Tutucusu 2"/>
          <p:cNvSpPr txBox="1">
            <a:spLocks/>
          </p:cNvSpPr>
          <p:nvPr/>
        </p:nvSpPr>
        <p:spPr>
          <a:xfrm>
            <a:off x="407152" y="1315522"/>
            <a:ext cx="2845551" cy="40627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07000"/>
              </a:lnSpc>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DOĞAL RİSK: </a:t>
            </a:r>
            <a:r>
              <a:rPr lang="tr-TR" sz="20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Herhangi bir sürecin doğasında yer alan ve bu riskin giderilmesi için </a:t>
            </a:r>
            <a:r>
              <a:rPr lang="tr-TR" sz="2000" b="1" u="sng"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herhangi bir kontrol faaliyetlerinin mevcut olmaması halinde </a:t>
            </a:r>
            <a:r>
              <a:rPr lang="tr-TR" sz="20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söz konusu riskin oluşturabileceği zarardır.</a:t>
            </a:r>
          </a:p>
          <a:p>
            <a:pPr marL="0" indent="0" algn="just">
              <a:lnSpc>
                <a:spcPct val="107000"/>
              </a:lnSpc>
              <a:buNone/>
            </a:pPr>
            <a:endParaRPr lang="tr-TR" sz="20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
        <p:nvSpPr>
          <p:cNvPr id="12" name="İçerik Yer Tutucusu 2"/>
          <p:cNvSpPr txBox="1">
            <a:spLocks/>
          </p:cNvSpPr>
          <p:nvPr/>
        </p:nvSpPr>
        <p:spPr>
          <a:xfrm>
            <a:off x="8590428" y="1515921"/>
            <a:ext cx="3100127" cy="18309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07000"/>
              </a:lnSpc>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ARTIK RİSK: </a:t>
            </a:r>
            <a:r>
              <a:rPr lang="tr-TR" sz="20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Alınan tüm önlemlere rağmen söz konusu riskin gerçekleşmesi halinde oluşacak risktir.</a:t>
            </a:r>
          </a:p>
          <a:p>
            <a:endParaRPr lang="tr-TR" sz="2000" dirty="0"/>
          </a:p>
        </p:txBody>
      </p:sp>
      <p:sp>
        <p:nvSpPr>
          <p:cNvPr id="14" name="İçerik Yer Tutucusu 2"/>
          <p:cNvSpPr txBox="1">
            <a:spLocks/>
          </p:cNvSpPr>
          <p:nvPr/>
        </p:nvSpPr>
        <p:spPr>
          <a:xfrm>
            <a:off x="6621734" y="4105351"/>
            <a:ext cx="4812002" cy="25143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07000"/>
              </a:lnSpc>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KONTROL: </a:t>
            </a:r>
            <a:r>
              <a:rPr lang="tr-TR" sz="20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Öngörülen bir riskin etki ve/veya olasılığını azaltmayı ve böylece idarenin amaç ve hedeflerine ulaşma olasılığını arttırmayı sağlayan eylemlerdir.</a:t>
            </a:r>
          </a:p>
          <a:p>
            <a:pPr algn="just">
              <a:lnSpc>
                <a:spcPct val="107000"/>
              </a:lnSpc>
            </a:pPr>
            <a:endParaRPr lang="tr-TR" sz="20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Tree>
    <p:extLst>
      <p:ext uri="{BB962C8B-B14F-4D97-AF65-F5344CB8AC3E}">
        <p14:creationId xmlns:p14="http://schemas.microsoft.com/office/powerpoint/2010/main" val="134538106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3383" y="286439"/>
            <a:ext cx="10630249" cy="5651065"/>
          </a:xfrm>
        </p:spPr>
        <p:txBody>
          <a:bodyPr>
            <a:noAutofit/>
          </a:bodyPr>
          <a:lstStyle/>
          <a:p>
            <a:pPr marL="0" indent="0" algn="ctr">
              <a:lnSpc>
                <a:spcPct val="107000"/>
              </a:lnSpc>
              <a:buNone/>
            </a:pP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RİSK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YÖNETİMİNİN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TANIMI</a:t>
            </a:r>
            <a:endParaRPr lang="tr-TR" sz="2000" b="1"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tr-TR" sz="2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Diyagram 1"/>
          <p:cNvGraphicFramePr/>
          <p:nvPr>
            <p:extLst/>
          </p:nvPr>
        </p:nvGraphicFramePr>
        <p:xfrm>
          <a:off x="2153185" y="1002536"/>
          <a:ext cx="8356906" cy="5587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5354196" y="2688117"/>
            <a:ext cx="2016087" cy="192795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RİSK YÖNETİMİ SÜRECİ</a:t>
            </a:r>
            <a:endParaRPr lang="tr-TR" dirty="0"/>
          </a:p>
        </p:txBody>
      </p:sp>
    </p:spTree>
    <p:extLst>
      <p:ext uri="{BB962C8B-B14F-4D97-AF65-F5344CB8AC3E}">
        <p14:creationId xmlns:p14="http://schemas.microsoft.com/office/powerpoint/2010/main" val="144468219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(1)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C00000"/>
                </a:solidFill>
                <a:latin typeface="Calibri" panose="020F0502020204030204" pitchFamily="34" charset="0"/>
                <a:cs typeface="Calibri" panose="020F0502020204030204" pitchFamily="34" charset="0"/>
              </a:rPr>
              <a:t>MADDE 17- (1) </a:t>
            </a:r>
          </a:p>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Risk belirleme sürecinin temel amacı; Üniversitenin politika, amaç ve hedeflerine ulaşmasına engel olacak ve idari performansı düşürecek her türlü olay temel alınarak, var olan tehditleri, istenmeyen durumları ve sonuçları, yaklaşmakta olan tehlikeleri içerecek kapsamlı bir risk haritası çıkarmaktır. </a:t>
            </a:r>
          </a:p>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Risk değerlendirmede temel amaç, kurumun hedeflerinin gerçekleşmesini engelleyen önemli riskleri tespit ve analiz etmek, değerlendirmek, alınacak önlemleri belirlemek ve uygulamaktır.</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576184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(2)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C00000"/>
                </a:solidFill>
                <a:latin typeface="Calibri" panose="020F0502020204030204" pitchFamily="34" charset="0"/>
                <a:cs typeface="Calibri" panose="020F0502020204030204" pitchFamily="34" charset="0"/>
              </a:rPr>
              <a:t>MADDE 17- (1) </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Ana faaliyetleri etkileyen riskler </a:t>
            </a:r>
            <a:r>
              <a:rPr lang="tr-TR" sz="2800" b="1" u="sng" dirty="0">
                <a:solidFill>
                  <a:srgbClr val="C00000"/>
                </a:solidFill>
                <a:latin typeface="Calibri" panose="020F0502020204030204" pitchFamily="34" charset="0"/>
                <a:cs typeface="Calibri" panose="020F0502020204030204" pitchFamily="34" charset="0"/>
              </a:rPr>
              <a:t>yılda en az bir kere </a:t>
            </a:r>
            <a:r>
              <a:rPr lang="tr-TR" sz="2800" dirty="0">
                <a:solidFill>
                  <a:srgbClr val="C00000"/>
                </a:solidFill>
                <a:latin typeface="Calibri" panose="020F0502020204030204" pitchFamily="34" charset="0"/>
                <a:cs typeface="Calibri" panose="020F0502020204030204" pitchFamily="34" charset="0"/>
              </a:rPr>
              <a:t>detaylı olarak analiz </a:t>
            </a:r>
            <a:r>
              <a:rPr lang="tr-TR" sz="2800" dirty="0" smtClean="0">
                <a:solidFill>
                  <a:srgbClr val="C00000"/>
                </a:solidFill>
                <a:latin typeface="Calibri" panose="020F0502020204030204" pitchFamily="34" charset="0"/>
                <a:cs typeface="Calibri" panose="020F0502020204030204" pitchFamily="34" charset="0"/>
              </a:rPr>
              <a:t>edilmelidir. </a:t>
            </a:r>
          </a:p>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Riskler </a:t>
            </a:r>
            <a:r>
              <a:rPr lang="tr-TR" sz="2800" dirty="0">
                <a:solidFill>
                  <a:srgbClr val="C00000"/>
                </a:solidFill>
                <a:latin typeface="Calibri" panose="020F0502020204030204" pitchFamily="34" charset="0"/>
                <a:cs typeface="Calibri" panose="020F0502020204030204" pitchFamily="34" charset="0"/>
              </a:rPr>
              <a:t>sabit </a:t>
            </a:r>
            <a:r>
              <a:rPr lang="tr-TR" sz="2800" dirty="0" smtClean="0">
                <a:solidFill>
                  <a:srgbClr val="C00000"/>
                </a:solidFill>
                <a:latin typeface="Calibri" panose="020F0502020204030204" pitchFamily="34" charset="0"/>
                <a:cs typeface="Calibri" panose="020F0502020204030204" pitchFamily="34" charset="0"/>
              </a:rPr>
              <a:t>değildir.</a:t>
            </a:r>
          </a:p>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Riskler </a:t>
            </a:r>
            <a:r>
              <a:rPr lang="tr-TR" sz="2800" dirty="0">
                <a:solidFill>
                  <a:srgbClr val="C00000"/>
                </a:solidFill>
                <a:latin typeface="Calibri" panose="020F0502020204030204" pitchFamily="34" charset="0"/>
                <a:cs typeface="Calibri" panose="020F0502020204030204" pitchFamily="34" charset="0"/>
              </a:rPr>
              <a:t>birimlere ve yürütülen faaliyetlere göre farklılıklar </a:t>
            </a:r>
            <a:r>
              <a:rPr lang="tr-TR" sz="2800" dirty="0" smtClean="0">
                <a:solidFill>
                  <a:srgbClr val="C00000"/>
                </a:solidFill>
                <a:latin typeface="Calibri" panose="020F0502020204030204" pitchFamily="34" charset="0"/>
                <a:cs typeface="Calibri" panose="020F0502020204030204" pitchFamily="34" charset="0"/>
              </a:rPr>
              <a:t>gösterir.</a:t>
            </a:r>
          </a:p>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Riskleri </a:t>
            </a:r>
            <a:r>
              <a:rPr lang="tr-TR" sz="2800" dirty="0">
                <a:solidFill>
                  <a:srgbClr val="C00000"/>
                </a:solidFill>
                <a:latin typeface="Calibri" panose="020F0502020204030204" pitchFamily="34" charset="0"/>
                <a:cs typeface="Calibri" panose="020F0502020204030204" pitchFamily="34" charset="0"/>
              </a:rPr>
              <a:t>belirlerken çalışanların görüşleri alınmalı ve </a:t>
            </a:r>
            <a:r>
              <a:rPr lang="tr-TR" sz="2800" dirty="0" smtClean="0">
                <a:solidFill>
                  <a:srgbClr val="C00000"/>
                </a:solidFill>
                <a:latin typeface="Calibri" panose="020F0502020204030204" pitchFamily="34" charset="0"/>
                <a:cs typeface="Calibri" panose="020F0502020204030204" pitchFamily="34" charset="0"/>
              </a:rPr>
              <a:t>sürece katılmaları </a:t>
            </a:r>
            <a:r>
              <a:rPr lang="tr-TR" sz="2800" dirty="0">
                <a:solidFill>
                  <a:srgbClr val="C00000"/>
                </a:solidFill>
                <a:latin typeface="Calibri" panose="020F0502020204030204" pitchFamily="34" charset="0"/>
                <a:cs typeface="Calibri" panose="020F0502020204030204" pitchFamily="34" charset="0"/>
              </a:rPr>
              <a:t>sağlanmalıdır</a:t>
            </a:r>
            <a:r>
              <a:rPr lang="tr-TR" sz="2800" dirty="0" smtClean="0">
                <a:solidFill>
                  <a:srgbClr val="C00000"/>
                </a:solidFill>
                <a:latin typeface="Calibri" panose="020F0502020204030204" pitchFamily="34" charset="0"/>
                <a:cs typeface="Calibri" panose="020F0502020204030204" pitchFamily="34" charset="0"/>
              </a:rPr>
              <a:t>.</a:t>
            </a:r>
          </a:p>
          <a:p>
            <a:pPr algn="just">
              <a:lnSpc>
                <a:spcPct val="120000"/>
              </a:lnSpc>
              <a:spcBef>
                <a:spcPts val="600"/>
              </a:spcBef>
              <a:spcAft>
                <a:spcPts val="600"/>
              </a:spcAft>
            </a:pP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815747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(3)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Riskler</a:t>
            </a:r>
            <a:r>
              <a:rPr lang="tr-TR" sz="2800" dirty="0">
                <a:solidFill>
                  <a:srgbClr val="C00000"/>
                </a:solidFill>
                <a:latin typeface="Calibri" panose="020F0502020204030204" pitchFamily="34" charset="0"/>
                <a:cs typeface="Calibri" panose="020F0502020204030204" pitchFamily="34" charset="0"/>
              </a:rPr>
              <a:t>, Üniversite yönetim hiyerarşisi içerisinde; </a:t>
            </a:r>
            <a:endParaRPr lang="tr-TR" sz="2800" dirty="0" smtClean="0">
              <a:solidFill>
                <a:srgbClr val="C00000"/>
              </a:solidFill>
              <a:latin typeface="Calibri" panose="020F0502020204030204" pitchFamily="34" charset="0"/>
              <a:cs typeface="Calibri" panose="020F0502020204030204" pitchFamily="34" charset="0"/>
            </a:endParaRPr>
          </a:p>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süreçler</a:t>
            </a:r>
            <a:r>
              <a:rPr lang="tr-TR" sz="2800" dirty="0">
                <a:solidFill>
                  <a:srgbClr val="C00000"/>
                </a:solidFill>
                <a:latin typeface="Calibri" panose="020F0502020204030204" pitchFamily="34" charset="0"/>
                <a:cs typeface="Calibri" panose="020F0502020204030204" pitchFamily="34" charset="0"/>
              </a:rPr>
              <a:t>, </a:t>
            </a:r>
            <a:endParaRPr lang="tr-TR" sz="2800" dirty="0" smtClean="0">
              <a:solidFill>
                <a:srgbClr val="C00000"/>
              </a:solidFill>
              <a:latin typeface="Calibri" panose="020F0502020204030204" pitchFamily="34" charset="0"/>
              <a:cs typeface="Calibri" panose="020F0502020204030204" pitchFamily="34" charset="0"/>
            </a:endParaRPr>
          </a:p>
          <a:p>
            <a:pPr marL="457200" indent="-457200" algn="just">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alt </a:t>
            </a:r>
            <a:r>
              <a:rPr lang="tr-TR" sz="2800" dirty="0">
                <a:solidFill>
                  <a:srgbClr val="C00000"/>
                </a:solidFill>
                <a:latin typeface="Calibri" panose="020F0502020204030204" pitchFamily="34" charset="0"/>
                <a:cs typeface="Calibri" panose="020F0502020204030204" pitchFamily="34" charset="0"/>
              </a:rPr>
              <a:t>süreçler ve </a:t>
            </a:r>
            <a:endParaRPr lang="tr-TR" sz="2800" dirty="0" smtClean="0">
              <a:solidFill>
                <a:srgbClr val="C00000"/>
              </a:solidFill>
              <a:latin typeface="Calibri" panose="020F0502020204030204" pitchFamily="34" charset="0"/>
              <a:cs typeface="Calibri" panose="020F0502020204030204" pitchFamily="34" charset="0"/>
            </a:endParaRPr>
          </a:p>
          <a:p>
            <a:pPr marL="457200" indent="-457200">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iş </a:t>
            </a:r>
            <a:r>
              <a:rPr lang="tr-TR" sz="2800" dirty="0">
                <a:solidFill>
                  <a:srgbClr val="C00000"/>
                </a:solidFill>
                <a:latin typeface="Calibri" panose="020F0502020204030204" pitchFamily="34" charset="0"/>
                <a:cs typeface="Calibri" panose="020F0502020204030204" pitchFamily="34" charset="0"/>
              </a:rPr>
              <a:t>akışları üzerinde tespit edilir. </a:t>
            </a:r>
            <a:br>
              <a:rPr lang="tr-TR" sz="2800" dirty="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2"/>
          <a:stretch>
            <a:fillRect/>
          </a:stretch>
        </p:blipFill>
        <p:spPr>
          <a:xfrm>
            <a:off x="4153131" y="4302071"/>
            <a:ext cx="3885739" cy="2370959"/>
          </a:xfrm>
          <a:prstGeom prst="rect">
            <a:avLst/>
          </a:prstGeom>
        </p:spPr>
      </p:pic>
    </p:spTree>
    <p:extLst>
      <p:ext uri="{BB962C8B-B14F-4D97-AF65-F5344CB8AC3E}">
        <p14:creationId xmlns:p14="http://schemas.microsoft.com/office/powerpoint/2010/main" val="251657158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(4)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İş akışları üzerinde riskler, alt süreçte görev yapan personel ile birlikte Birim Risk Yönetimi Ekibi ve Birim Risk Koordinatörü tarafından iş adımları dikkate alınarak tespit edilir. </a:t>
            </a:r>
            <a:endParaRPr lang="tr-TR" sz="2800" dirty="0" smtClean="0">
              <a:solidFill>
                <a:srgbClr val="C00000"/>
              </a:solidFill>
              <a:latin typeface="Calibri" panose="020F0502020204030204" pitchFamily="34" charset="0"/>
              <a:cs typeface="Calibri" panose="020F0502020204030204" pitchFamily="34" charset="0"/>
            </a:endParaRP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Birim Risk Yönetim Ekibi: </a:t>
            </a:r>
            <a:r>
              <a:rPr lang="tr-TR" sz="2800" dirty="0">
                <a:solidFill>
                  <a:srgbClr val="C00000"/>
                </a:solidFill>
                <a:latin typeface="Calibri" panose="020F0502020204030204" pitchFamily="34" charset="0"/>
                <a:cs typeface="Calibri" panose="020F0502020204030204" pitchFamily="34" charset="0"/>
              </a:rPr>
              <a:t>Birim Yöneticisi, Birim Risk Koordinatörü ile Alt Birim Risk Koordinatörden oluşan en az 3 kişiden oluşan </a:t>
            </a:r>
            <a:r>
              <a:rPr lang="tr-TR" sz="2800" dirty="0" smtClean="0">
                <a:solidFill>
                  <a:srgbClr val="C00000"/>
                </a:solidFill>
                <a:latin typeface="Calibri" panose="020F0502020204030204" pitchFamily="34" charset="0"/>
                <a:cs typeface="Calibri" panose="020F0502020204030204" pitchFamily="34" charset="0"/>
              </a:rPr>
              <a:t>ekip.</a:t>
            </a: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Alt Birim Risk Koordinatörü: </a:t>
            </a:r>
            <a:r>
              <a:rPr lang="tr-TR" sz="2800" dirty="0">
                <a:solidFill>
                  <a:srgbClr val="C00000"/>
                </a:solidFill>
                <a:latin typeface="Calibri" panose="020F0502020204030204" pitchFamily="34" charset="0"/>
                <a:cs typeface="Calibri" panose="020F0502020204030204" pitchFamily="34" charset="0"/>
              </a:rPr>
              <a:t>Birim yöneticisi tarafından belirlenen, birimin görevleri ile iç kontrol ve risk yönetimi uygulamaları konusunda birikim ve tecrübesi olan; alt birim </a:t>
            </a:r>
            <a:r>
              <a:rPr lang="tr-TR" sz="2800" dirty="0" smtClean="0">
                <a:solidFill>
                  <a:srgbClr val="C00000"/>
                </a:solidFill>
                <a:latin typeface="Calibri" panose="020F0502020204030204" pitchFamily="34" charset="0"/>
                <a:cs typeface="Calibri" panose="020F0502020204030204" pitchFamily="34" charset="0"/>
              </a:rPr>
              <a:t>yöneticisi. </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973182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(5)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Birim Risk Koordinatörü: </a:t>
            </a:r>
            <a:r>
              <a:rPr lang="tr-TR" sz="2800" dirty="0">
                <a:solidFill>
                  <a:srgbClr val="C00000"/>
                </a:solidFill>
                <a:latin typeface="Calibri" panose="020F0502020204030204" pitchFamily="34" charset="0"/>
                <a:cs typeface="Calibri" panose="020F0502020204030204" pitchFamily="34" charset="0"/>
              </a:rPr>
              <a:t>Birim yöneticisi tarafından belirlenen, Fakültelerde Dekan Yardımcısını; Enstitü, Yüksekokul, Meslek Yüksekokulu, Araştırma Merkezlerinde Müdür Yardımcısını; Daire Başkanlıklarında Şube Müdürünü; Döner Sermaye İşletmesinde Müdürü, Genel Sekreterliğe bağlı birimlerde Birim Müdürlerini, Koordinatörlüklerde Birim Koordinatörlerini ve Hukuk Müşavirliğinde Müşavir tarafından görevlendirilecek </a:t>
            </a:r>
            <a:r>
              <a:rPr lang="tr-TR" sz="2800" dirty="0" smtClean="0">
                <a:solidFill>
                  <a:srgbClr val="C00000"/>
                </a:solidFill>
                <a:latin typeface="Calibri" panose="020F0502020204030204" pitchFamily="34" charset="0"/>
                <a:cs typeface="Calibri" panose="020F0502020204030204" pitchFamily="34" charset="0"/>
              </a:rPr>
              <a:t>avukatı ifade eder. </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78946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20000"/>
              </a:lnSpc>
              <a:spcBef>
                <a:spcPts val="600"/>
              </a:spcBef>
              <a:spcAft>
                <a:spcPts val="600"/>
              </a:spcAft>
            </a:pPr>
            <a:r>
              <a:rPr lang="tr-TR" sz="2800" b="1" u="sng" dirty="0">
                <a:solidFill>
                  <a:srgbClr val="C00000"/>
                </a:solidFill>
                <a:latin typeface="Calibri" panose="020F0502020204030204" pitchFamily="34" charset="0"/>
                <a:cs typeface="Calibri" panose="020F0502020204030204" pitchFamily="34" charset="0"/>
              </a:rPr>
              <a:t>Risk Yönetimi Organizasyon Yapısı</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endParaRPr lang="tr-TR" sz="2800"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a:stretch>
            <a:fillRect/>
          </a:stretch>
        </p:blipFill>
        <p:spPr>
          <a:xfrm>
            <a:off x="3402170" y="1198382"/>
            <a:ext cx="5387661" cy="5616755"/>
          </a:xfrm>
          <a:prstGeom prst="rect">
            <a:avLst/>
          </a:prstGeom>
        </p:spPr>
      </p:pic>
    </p:spTree>
    <p:extLst>
      <p:ext uri="{BB962C8B-B14F-4D97-AF65-F5344CB8AC3E}">
        <p14:creationId xmlns:p14="http://schemas.microsoft.com/office/powerpoint/2010/main" val="23888781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SUNUM PLANI</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Risk Tanımı</a:t>
            </a:r>
          </a:p>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Risk Döngüsü</a:t>
            </a:r>
          </a:p>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Risklerin Belirlenmesi</a:t>
            </a:r>
          </a:p>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Risk Türleri</a:t>
            </a:r>
          </a:p>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Risklerin Değerlendirilmesi ve Ölçülmesi</a:t>
            </a:r>
          </a:p>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Riske Cevap Verme</a:t>
            </a:r>
          </a:p>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Risk Kontrol Yöntemleri</a:t>
            </a:r>
          </a:p>
          <a:p>
            <a:pPr marL="514350" indent="-514350">
              <a:lnSpc>
                <a:spcPct val="120000"/>
              </a:lnSpc>
              <a:spcBef>
                <a:spcPts val="600"/>
              </a:spcBef>
              <a:spcAft>
                <a:spcPts val="600"/>
              </a:spcAft>
              <a:buFont typeface="+mj-lt"/>
              <a:buAutoNum type="arabicPeriod"/>
            </a:pPr>
            <a:r>
              <a:rPr lang="tr-TR" sz="2800" b="1" dirty="0" smtClean="0">
                <a:solidFill>
                  <a:srgbClr val="C00000"/>
                </a:solidFill>
                <a:latin typeface="Calibri" panose="020F0502020204030204" pitchFamily="34" charset="0"/>
                <a:cs typeface="Calibri" panose="020F0502020204030204" pitchFamily="34" charset="0"/>
              </a:rPr>
              <a:t>Örnekler</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210523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(6)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İş akışları üzerinde risk belirleme çalışmaları tamamlandıktan sonra, alt süreç ve sürece ilişkin risk belirleme çalışmasına </a:t>
            </a:r>
            <a:r>
              <a:rPr lang="tr-TR" sz="2800" dirty="0" smtClean="0">
                <a:solidFill>
                  <a:srgbClr val="C00000"/>
                </a:solidFill>
                <a:latin typeface="Calibri" panose="020F0502020204030204" pitchFamily="34" charset="0"/>
                <a:cs typeface="Calibri" panose="020F0502020204030204" pitchFamily="34" charset="0"/>
              </a:rPr>
              <a:t>geçilir.</a:t>
            </a:r>
          </a:p>
          <a:p>
            <a:pPr marL="457200" indent="-457200">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Alt </a:t>
            </a:r>
            <a:r>
              <a:rPr lang="tr-TR" sz="2800" dirty="0">
                <a:solidFill>
                  <a:srgbClr val="C00000"/>
                </a:solidFill>
                <a:latin typeface="Calibri" panose="020F0502020204030204" pitchFamily="34" charset="0"/>
                <a:cs typeface="Calibri" panose="020F0502020204030204" pitchFamily="34" charset="0"/>
              </a:rPr>
              <a:t>süreçlere ilişkin riskler; alt süreçte görev alan personel ve alt süreç sorumlusu/sorumluları ile birlikte, sürece ilişkin riskler ise; ilgili süreç sorumluları ve alt süreç sorumluları ile birlikte, sürecin ilişkili olduğu stratejik hedef dikkate alınmak suretiyle tespit edilir ve </a:t>
            </a:r>
            <a:r>
              <a:rPr lang="tr-TR" sz="2800" dirty="0" smtClean="0">
                <a:solidFill>
                  <a:srgbClr val="C00000"/>
                </a:solidFill>
                <a:latin typeface="Calibri" panose="020F0502020204030204" pitchFamily="34" charset="0"/>
                <a:cs typeface="Calibri" panose="020F0502020204030204" pitchFamily="34" charset="0"/>
              </a:rPr>
              <a:t>ölçülür</a:t>
            </a:r>
            <a:r>
              <a:rPr lang="tr-TR" sz="2800" dirty="0">
                <a:solidFill>
                  <a:srgbClr val="C00000"/>
                </a:solidFill>
                <a:latin typeface="Calibri" panose="020F0502020204030204" pitchFamily="34" charset="0"/>
                <a:cs typeface="Calibri" panose="020F0502020204030204" pitchFamily="34" charset="0"/>
              </a:rPr>
              <a:t>.</a:t>
            </a:r>
            <a:br>
              <a:rPr lang="tr-TR" sz="2800" dirty="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hlinkClick r:id="rId2" action="ppaction://hlinksldjump"/>
              </a:rPr>
              <a:t>Stratejik Hedefler</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412881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(7)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 tanımlanırken; risklerin çeşidi, kaynağı, sebebi, etkisi ve seviyesi göz önünde bulundurulur</a:t>
            </a:r>
            <a:r>
              <a:rPr lang="tr-TR" sz="2800" dirty="0" smtClean="0">
                <a:solidFill>
                  <a:srgbClr val="C00000"/>
                </a:solidFill>
                <a:latin typeface="Calibri" panose="020F0502020204030204" pitchFamily="34" charset="0"/>
                <a:cs typeface="Calibri" panose="020F0502020204030204" pitchFamily="34" charset="0"/>
              </a:rPr>
              <a:t>.                                           </a:t>
            </a:r>
            <a:r>
              <a:rPr lang="tr-TR" sz="2800" dirty="0" smtClean="0">
                <a:solidFill>
                  <a:srgbClr val="C00000"/>
                </a:solidFill>
                <a:latin typeface="Calibri" panose="020F0502020204030204" pitchFamily="34" charset="0"/>
                <a:cs typeface="Calibri" panose="020F0502020204030204" pitchFamily="34" charset="0"/>
                <a:hlinkClick r:id="rId2" action="ppaction://hlinksldjump"/>
              </a:rPr>
              <a:t>41</a:t>
            </a:r>
            <a:r>
              <a:rPr lang="tr-TR" sz="2800" dirty="0" smtClean="0">
                <a:solidFill>
                  <a:srgbClr val="C00000"/>
                </a:solidFill>
                <a:latin typeface="Calibri" panose="020F0502020204030204" pitchFamily="34" charset="0"/>
                <a:cs typeface="Calibri" panose="020F0502020204030204" pitchFamily="34" charset="0"/>
              </a:rPr>
              <a:t>  </a:t>
            </a:r>
            <a:r>
              <a:rPr lang="tr-TR" sz="2800" dirty="0" smtClean="0">
                <a:solidFill>
                  <a:srgbClr val="C00000"/>
                </a:solidFill>
                <a:latin typeface="Calibri" panose="020F0502020204030204" pitchFamily="34" charset="0"/>
                <a:cs typeface="Calibri" panose="020F0502020204030204" pitchFamily="34" charset="0"/>
                <a:hlinkClick r:id="rId3" action="ppaction://hlinksldjump"/>
              </a:rPr>
              <a:t>51</a:t>
            </a:r>
            <a:r>
              <a:rPr lang="tr-TR" sz="2800" dirty="0" smtClean="0">
                <a:solidFill>
                  <a:srgbClr val="C00000"/>
                </a:solidFill>
                <a:latin typeface="Calibri" panose="020F0502020204030204" pitchFamily="34" charset="0"/>
                <a:cs typeface="Calibri" panose="020F0502020204030204" pitchFamily="34" charset="0"/>
              </a:rPr>
              <a:t> </a:t>
            </a:r>
            <a:r>
              <a:rPr lang="tr-TR" sz="2800" dirty="0" smtClean="0">
                <a:solidFill>
                  <a:srgbClr val="C00000"/>
                </a:solidFill>
                <a:latin typeface="Calibri" panose="020F0502020204030204" pitchFamily="34" charset="0"/>
                <a:cs typeface="Calibri" panose="020F0502020204030204" pitchFamily="34" charset="0"/>
                <a:hlinkClick r:id="rId4" action="ppaction://hlinksldjump"/>
              </a:rPr>
              <a:t>75</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5"/>
          <a:stretch>
            <a:fillRect/>
          </a:stretch>
        </p:blipFill>
        <p:spPr>
          <a:xfrm>
            <a:off x="2117161" y="2276629"/>
            <a:ext cx="9039225" cy="4448175"/>
          </a:xfrm>
          <a:prstGeom prst="rect">
            <a:avLst/>
          </a:prstGeom>
        </p:spPr>
      </p:pic>
    </p:spTree>
    <p:extLst>
      <p:ext uri="{BB962C8B-B14F-4D97-AF65-F5344CB8AC3E}">
        <p14:creationId xmlns:p14="http://schemas.microsoft.com/office/powerpoint/2010/main" val="291138015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(8)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Risklerin belirlenmesi sürecinde; veri analizleri, senaryo analizleri, kontrol listeleri, anketler, görüşmeler, soru çizelgeleri, beyin fırtınası, kurumun/birimin sahip olduğu tecrübeler, akış şemaları, iç/dış denetim raporları, birim/kurum risk izleme ve değerlendirme tablosu, stratejik planlar, eylemsel planlar, idari ve akademik personelin geri bildirimleri, SWOT ve PESTLE analizleri gibi yöntem ve tekniklerden bir ya da birkaçı kullanılır. (Ek-3)</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08285"/>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BELİRLENMESİ (9)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Riskleri ve kontrolleri tanımlayabilmek </a:t>
            </a:r>
            <a:r>
              <a:rPr lang="tr-TR" sz="2800" dirty="0" smtClean="0">
                <a:solidFill>
                  <a:srgbClr val="C00000"/>
                </a:solidFill>
                <a:latin typeface="Calibri" panose="020F0502020204030204" pitchFamily="34" charset="0"/>
                <a:cs typeface="Calibri" panose="020F0502020204030204" pitchFamily="34" charset="0"/>
              </a:rPr>
              <a:t>için, kurumların </a:t>
            </a:r>
            <a:r>
              <a:rPr lang="tr-TR" sz="2800" dirty="0">
                <a:solidFill>
                  <a:srgbClr val="C00000"/>
                </a:solidFill>
                <a:latin typeface="Calibri" panose="020F0502020204030204" pitchFamily="34" charset="0"/>
                <a:cs typeface="Calibri" panose="020F0502020204030204" pitchFamily="34" charset="0"/>
              </a:rPr>
              <a:t>öncelikle birimler </a:t>
            </a:r>
            <a:r>
              <a:rPr lang="tr-TR" sz="2800" dirty="0" smtClean="0">
                <a:solidFill>
                  <a:srgbClr val="C00000"/>
                </a:solidFill>
                <a:latin typeface="Calibri" panose="020F0502020204030204" pitchFamily="34" charset="0"/>
                <a:cs typeface="Calibri" panose="020F0502020204030204" pitchFamily="34" charset="0"/>
              </a:rPr>
              <a:t>bazında </a:t>
            </a:r>
            <a:r>
              <a:rPr lang="tr-TR" sz="2800" b="1" u="sng" dirty="0" smtClean="0">
                <a:solidFill>
                  <a:srgbClr val="C00000"/>
                </a:solidFill>
                <a:latin typeface="Calibri" panose="020F0502020204030204" pitchFamily="34" charset="0"/>
                <a:cs typeface="Calibri" panose="020F0502020204030204" pitchFamily="34" charset="0"/>
              </a:rPr>
              <a:t>iş </a:t>
            </a:r>
            <a:r>
              <a:rPr lang="tr-TR" sz="2800" b="1" u="sng" dirty="0">
                <a:solidFill>
                  <a:srgbClr val="C00000"/>
                </a:solidFill>
                <a:latin typeface="Calibri" panose="020F0502020204030204" pitchFamily="34" charset="0"/>
                <a:cs typeface="Calibri" panose="020F0502020204030204" pitchFamily="34" charset="0"/>
              </a:rPr>
              <a:t>akış süreçlerini belirlemesi </a:t>
            </a:r>
            <a:r>
              <a:rPr lang="tr-TR" sz="2800" dirty="0" smtClean="0">
                <a:solidFill>
                  <a:srgbClr val="C00000"/>
                </a:solidFill>
                <a:latin typeface="Calibri" panose="020F0502020204030204" pitchFamily="34" charset="0"/>
                <a:cs typeface="Calibri" panose="020F0502020204030204" pitchFamily="34" charset="0"/>
              </a:rPr>
              <a:t>önemlidir. </a:t>
            </a:r>
          </a:p>
          <a:p>
            <a:pPr marL="457200" indent="-457200">
              <a:lnSpc>
                <a:spcPct val="120000"/>
              </a:lnSpc>
              <a:spcBef>
                <a:spcPts val="600"/>
              </a:spcBef>
              <a:spcAft>
                <a:spcPts val="600"/>
              </a:spcAft>
              <a:buFont typeface="Arial" panose="020B0604020202020204" pitchFamily="34" charset="0"/>
              <a:buChar char="•"/>
            </a:pPr>
            <a:r>
              <a:rPr lang="tr-TR" sz="2800" dirty="0" smtClean="0">
                <a:solidFill>
                  <a:srgbClr val="C00000"/>
                </a:solidFill>
                <a:latin typeface="Calibri" panose="020F0502020204030204" pitchFamily="34" charset="0"/>
                <a:cs typeface="Calibri" panose="020F0502020204030204" pitchFamily="34" charset="0"/>
              </a:rPr>
              <a:t>Etkin </a:t>
            </a:r>
            <a:r>
              <a:rPr lang="tr-TR" sz="2800" dirty="0">
                <a:solidFill>
                  <a:srgbClr val="C00000"/>
                </a:solidFill>
                <a:latin typeface="Calibri" panose="020F0502020204030204" pitchFamily="34" charset="0"/>
                <a:cs typeface="Calibri" panose="020F0502020204030204" pitchFamily="34" charset="0"/>
              </a:rPr>
              <a:t>bir iç kontrol </a:t>
            </a:r>
            <a:r>
              <a:rPr lang="tr-TR" sz="2800" dirty="0" smtClean="0">
                <a:solidFill>
                  <a:srgbClr val="C00000"/>
                </a:solidFill>
                <a:latin typeface="Calibri" panose="020F0502020204030204" pitchFamily="34" charset="0"/>
                <a:cs typeface="Calibri" panose="020F0502020204030204" pitchFamily="34" charset="0"/>
              </a:rPr>
              <a:t>sisteminin oluşturulabilmesi </a:t>
            </a:r>
            <a:r>
              <a:rPr lang="tr-TR" sz="2800" dirty="0">
                <a:solidFill>
                  <a:srgbClr val="C00000"/>
                </a:solidFill>
                <a:latin typeface="Calibri" panose="020F0502020204030204" pitchFamily="34" charset="0"/>
                <a:cs typeface="Calibri" panose="020F0502020204030204" pitchFamily="34" charset="0"/>
              </a:rPr>
              <a:t>için mevcut </a:t>
            </a:r>
            <a:r>
              <a:rPr lang="tr-TR" sz="2800" dirty="0" smtClean="0">
                <a:solidFill>
                  <a:srgbClr val="C00000"/>
                </a:solidFill>
                <a:latin typeface="Calibri" panose="020F0502020204030204" pitchFamily="34" charset="0"/>
                <a:cs typeface="Calibri" panose="020F0502020204030204" pitchFamily="34" charset="0"/>
              </a:rPr>
              <a:t>kontroller üzerinden </a:t>
            </a:r>
            <a:r>
              <a:rPr lang="tr-TR" sz="2800" dirty="0">
                <a:solidFill>
                  <a:srgbClr val="C00000"/>
                </a:solidFill>
                <a:latin typeface="Calibri" panose="020F0502020204030204" pitchFamily="34" charset="0"/>
                <a:cs typeface="Calibri" panose="020F0502020204030204" pitchFamily="34" charset="0"/>
              </a:rPr>
              <a:t>risk tanımlaması </a:t>
            </a:r>
            <a:r>
              <a:rPr lang="tr-TR" sz="2800" dirty="0" smtClean="0">
                <a:solidFill>
                  <a:srgbClr val="C00000"/>
                </a:solidFill>
                <a:latin typeface="Calibri" panose="020F0502020204030204" pitchFamily="34" charset="0"/>
                <a:cs typeface="Calibri" panose="020F0502020204030204" pitchFamily="34" charset="0"/>
              </a:rPr>
              <a:t>yapılması yerine</a:t>
            </a:r>
            <a:r>
              <a:rPr lang="tr-TR" sz="2800" dirty="0">
                <a:solidFill>
                  <a:srgbClr val="C00000"/>
                </a:solidFill>
                <a:latin typeface="Calibri" panose="020F0502020204030204" pitchFamily="34" charset="0"/>
                <a:cs typeface="Calibri" panose="020F0502020204030204" pitchFamily="34" charset="0"/>
              </a:rPr>
              <a:t>, öncelikle risklerin belirlenmesi </a:t>
            </a:r>
            <a:r>
              <a:rPr lang="tr-TR" sz="2800" dirty="0" smtClean="0">
                <a:solidFill>
                  <a:srgbClr val="C00000"/>
                </a:solidFill>
                <a:latin typeface="Calibri" panose="020F0502020204030204" pitchFamily="34" charset="0"/>
                <a:cs typeface="Calibri" panose="020F0502020204030204" pitchFamily="34" charset="0"/>
              </a:rPr>
              <a:t>ve bu </a:t>
            </a:r>
            <a:r>
              <a:rPr lang="tr-TR" sz="2800" dirty="0">
                <a:solidFill>
                  <a:srgbClr val="C00000"/>
                </a:solidFill>
                <a:latin typeface="Calibri" panose="020F0502020204030204" pitchFamily="34" charset="0"/>
                <a:cs typeface="Calibri" panose="020F0502020204030204" pitchFamily="34" charset="0"/>
              </a:rPr>
              <a:t>riskler dikkate alınarak </a:t>
            </a:r>
            <a:r>
              <a:rPr lang="tr-TR" sz="2800" dirty="0" smtClean="0">
                <a:solidFill>
                  <a:srgbClr val="C00000"/>
                </a:solidFill>
                <a:latin typeface="Calibri" panose="020F0502020204030204" pitchFamily="34" charset="0"/>
                <a:cs typeface="Calibri" panose="020F0502020204030204" pitchFamily="34" charset="0"/>
              </a:rPr>
              <a:t>kontrol faaliyetlerinin </a:t>
            </a:r>
            <a:r>
              <a:rPr lang="tr-TR" sz="2800" dirty="0">
                <a:solidFill>
                  <a:srgbClr val="C00000"/>
                </a:solidFill>
                <a:latin typeface="Calibri" panose="020F0502020204030204" pitchFamily="34" charset="0"/>
                <a:cs typeface="Calibri" panose="020F0502020204030204" pitchFamily="34" charset="0"/>
              </a:rPr>
              <a:t>oluşturulması veya </a:t>
            </a:r>
            <a:r>
              <a:rPr lang="tr-TR" sz="2800" dirty="0" smtClean="0">
                <a:solidFill>
                  <a:srgbClr val="C00000"/>
                </a:solidFill>
                <a:latin typeface="Calibri" panose="020F0502020204030204" pitchFamily="34" charset="0"/>
                <a:cs typeface="Calibri" panose="020F0502020204030204" pitchFamily="34" charset="0"/>
              </a:rPr>
              <a:t>mevcut kontrollerin </a:t>
            </a:r>
            <a:r>
              <a:rPr lang="tr-TR" sz="2800" dirty="0">
                <a:solidFill>
                  <a:srgbClr val="C00000"/>
                </a:solidFill>
                <a:latin typeface="Calibri" panose="020F0502020204030204" pitchFamily="34" charset="0"/>
                <a:cs typeface="Calibri" panose="020F0502020204030204" pitchFamily="34" charset="0"/>
              </a:rPr>
              <a:t>revize edilmesi önerilmektedir</a:t>
            </a:r>
            <a:r>
              <a:rPr lang="tr-TR" sz="2800" dirty="0" smtClean="0">
                <a:solidFill>
                  <a:srgbClr val="C00000"/>
                </a:solidFill>
                <a:latin typeface="Calibri" panose="020F0502020204030204" pitchFamily="34" charset="0"/>
                <a:cs typeface="Calibri" panose="020F0502020204030204" pitchFamily="34" charset="0"/>
              </a:rPr>
              <a:t>.</a:t>
            </a:r>
          </a:p>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Belirlenen riskler, </a:t>
            </a:r>
            <a:r>
              <a:rPr lang="tr-TR" sz="2800" dirty="0" smtClean="0">
                <a:solidFill>
                  <a:srgbClr val="C00000"/>
                </a:solidFill>
                <a:latin typeface="Calibri" panose="020F0502020204030204" pitchFamily="34" charset="0"/>
                <a:cs typeface="Calibri" panose="020F0502020204030204" pitchFamily="34" charset="0"/>
              </a:rPr>
              <a:t>Yönergenin </a:t>
            </a:r>
            <a:r>
              <a:rPr lang="tr-TR" sz="2800" dirty="0">
                <a:solidFill>
                  <a:srgbClr val="C00000"/>
                </a:solidFill>
                <a:latin typeface="Calibri" panose="020F0502020204030204" pitchFamily="34" charset="0"/>
                <a:cs typeface="Calibri" panose="020F0502020204030204" pitchFamily="34" charset="0"/>
              </a:rPr>
              <a:t>18. maddesinde sayılan risk türlerinden en az birisi ile </a:t>
            </a:r>
            <a:r>
              <a:rPr lang="tr-TR" sz="2800" dirty="0" smtClean="0">
                <a:solidFill>
                  <a:srgbClr val="C00000"/>
                </a:solidFill>
                <a:latin typeface="Calibri" panose="020F0502020204030204" pitchFamily="34" charset="0"/>
                <a:cs typeface="Calibri" panose="020F0502020204030204" pitchFamily="34" charset="0"/>
              </a:rPr>
              <a:t>ilişkilendirilir.</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151296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 TÜRLERİ (1)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1</a:t>
            </a:r>
            <a:r>
              <a:rPr lang="tr-TR" sz="2800" b="1" dirty="0" smtClean="0">
                <a:solidFill>
                  <a:srgbClr val="C00000"/>
                </a:solidFill>
                <a:latin typeface="Calibri" panose="020F0502020204030204" pitchFamily="34" charset="0"/>
                <a:cs typeface="Calibri" panose="020F0502020204030204" pitchFamily="34" charset="0"/>
              </a:rPr>
              <a:t>) Stratejilerle </a:t>
            </a:r>
            <a:r>
              <a:rPr lang="tr-TR" sz="2800" b="1" dirty="0">
                <a:solidFill>
                  <a:srgbClr val="C00000"/>
                </a:solidFill>
                <a:latin typeface="Calibri" panose="020F0502020204030204" pitchFamily="34" charset="0"/>
                <a:cs typeface="Calibri" panose="020F0502020204030204" pitchFamily="34" charset="0"/>
              </a:rPr>
              <a:t>İlişkili Riskler</a:t>
            </a:r>
            <a:r>
              <a:rPr lang="tr-TR" sz="2800" dirty="0">
                <a:solidFill>
                  <a:srgbClr val="C00000"/>
                </a:solidFill>
                <a:latin typeface="Calibri" panose="020F0502020204030204" pitchFamily="34" charset="0"/>
                <a:cs typeface="Calibri" panose="020F0502020204030204" pitchFamily="34" charset="0"/>
              </a:rPr>
              <a:t>: Üniversitenin stratejik seçimlerinden dolayı maruz kalabileceği, stratejik amaç ve hedeflerine ulaşmasına engel olabilecek risklerdir. </a:t>
            </a:r>
            <a:r>
              <a:rPr lang="tr-TR" sz="2800" dirty="0" smtClean="0">
                <a:solidFill>
                  <a:srgbClr val="C00000"/>
                </a:solidFill>
                <a:latin typeface="Calibri" panose="020F0502020204030204" pitchFamily="34" charset="0"/>
                <a:cs typeface="Calibri" panose="020F0502020204030204" pitchFamily="34" charset="0"/>
              </a:rPr>
              <a:t> </a:t>
            </a:r>
          </a:p>
          <a:p>
            <a:pPr lvl="0" algn="just" defTabSz="914400">
              <a:lnSpc>
                <a:spcPct val="120000"/>
              </a:lnSpc>
              <a:spcBef>
                <a:spcPts val="600"/>
              </a:spcBef>
              <a:spcAft>
                <a:spcPts val="600"/>
              </a:spcAft>
            </a:pPr>
            <a:r>
              <a:rPr lang="tr-TR" sz="2000" i="1" dirty="0">
                <a:solidFill>
                  <a:srgbClr val="C00000"/>
                </a:solidFill>
                <a:latin typeface="Calibri" panose="020F0502020204030204" pitchFamily="34" charset="0"/>
                <a:ea typeface="+mn-ea"/>
                <a:cs typeface="Calibri" panose="020F0502020204030204" pitchFamily="34" charset="0"/>
              </a:rPr>
              <a:t>(Üniversite bünyesinde yeni bir bölüm oluşturulmasına  (yeni bir fakülte veya bölüm vb.) yönelik gerek duyulacak kaynağa (öğretim üyesi, bina, ekipman alımı vb. için) ulaşılamaması sonucu seçilen stratejinin hayata geçirilememesi)</a:t>
            </a:r>
          </a:p>
          <a:p>
            <a:pPr algn="just">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2</a:t>
            </a:r>
            <a:r>
              <a:rPr lang="tr-TR" sz="2800" b="1" dirty="0" smtClean="0">
                <a:solidFill>
                  <a:srgbClr val="C00000"/>
                </a:solidFill>
                <a:latin typeface="Calibri" panose="020F0502020204030204" pitchFamily="34" charset="0"/>
                <a:cs typeface="Calibri" panose="020F0502020204030204" pitchFamily="34" charset="0"/>
              </a:rPr>
              <a:t>) Finansal Riskler</a:t>
            </a:r>
            <a:r>
              <a:rPr lang="tr-TR" sz="2800" dirty="0">
                <a:solidFill>
                  <a:srgbClr val="C00000"/>
                </a:solidFill>
                <a:latin typeface="Calibri" panose="020F0502020204030204" pitchFamily="34" charset="0"/>
                <a:cs typeface="Calibri" panose="020F0502020204030204" pitchFamily="34" charset="0"/>
              </a:rPr>
              <a:t>: Finansal değer kaybı olasılığı taşıyan tehditleri ifade eden, mali konularda olumsuz bir etkiye neden olabilecek potansiyel olay, koşul ya da durumlardan oluşan risklerdir. </a:t>
            </a: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000" i="1" dirty="0" smtClean="0">
                <a:solidFill>
                  <a:srgbClr val="C00000"/>
                </a:solidFill>
                <a:latin typeface="Calibri" panose="020F0502020204030204" pitchFamily="34" charset="0"/>
                <a:cs typeface="Calibri" panose="020F0502020204030204" pitchFamily="34" charset="0"/>
              </a:rPr>
              <a:t>(Kurum </a:t>
            </a:r>
            <a:r>
              <a:rPr lang="tr-TR" sz="2000" i="1" dirty="0">
                <a:solidFill>
                  <a:srgbClr val="C00000"/>
                </a:solidFill>
                <a:latin typeface="Calibri" panose="020F0502020204030204" pitchFamily="34" charset="0"/>
                <a:cs typeface="Calibri" panose="020F0502020204030204" pitchFamily="34" charset="0"/>
              </a:rPr>
              <a:t>bütçesinin etkin takip edilmemesi </a:t>
            </a:r>
            <a:r>
              <a:rPr lang="tr-TR" sz="2000" i="1" dirty="0" smtClean="0">
                <a:solidFill>
                  <a:srgbClr val="C00000"/>
                </a:solidFill>
                <a:latin typeface="Calibri" panose="020F0502020204030204" pitchFamily="34" charset="0"/>
                <a:cs typeface="Calibri" panose="020F0502020204030204" pitchFamily="34" charset="0"/>
              </a:rPr>
              <a:t>sonucunda finansal </a:t>
            </a:r>
            <a:r>
              <a:rPr lang="tr-TR" sz="2000" i="1" dirty="0">
                <a:solidFill>
                  <a:srgbClr val="C00000"/>
                </a:solidFill>
                <a:latin typeface="Calibri" panose="020F0502020204030204" pitchFamily="34" charset="0"/>
                <a:cs typeface="Calibri" panose="020F0502020204030204" pitchFamily="34" charset="0"/>
              </a:rPr>
              <a:t>yükümlülüklerin yerine </a:t>
            </a:r>
            <a:r>
              <a:rPr lang="tr-TR" sz="2000" i="1" dirty="0" smtClean="0">
                <a:solidFill>
                  <a:srgbClr val="C00000"/>
                </a:solidFill>
                <a:latin typeface="Calibri" panose="020F0502020204030204" pitchFamily="34" charset="0"/>
                <a:cs typeface="Calibri" panose="020F0502020204030204" pitchFamily="34" charset="0"/>
              </a:rPr>
              <a:t>getirilememesi)</a:t>
            </a: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092107"/>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TÜRLERİ </a:t>
            </a:r>
            <a:r>
              <a:rPr lang="tr-TR" sz="2800" b="1" dirty="0" smtClean="0">
                <a:solidFill>
                  <a:srgbClr val="C00000"/>
                </a:solidFill>
                <a:latin typeface="Calibri" panose="020F0502020204030204" pitchFamily="34" charset="0"/>
                <a:cs typeface="Calibri" panose="020F0502020204030204" pitchFamily="34" charset="0"/>
              </a:rPr>
              <a:t>(2)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rPr>
              <a:t>3) </a:t>
            </a:r>
            <a:r>
              <a:rPr lang="tr-TR" sz="2800" b="1" dirty="0">
                <a:solidFill>
                  <a:srgbClr val="C00000"/>
                </a:solidFill>
                <a:latin typeface="Calibri" panose="020F0502020204030204" pitchFamily="34" charset="0"/>
                <a:cs typeface="Calibri" panose="020F0502020204030204" pitchFamily="34" charset="0"/>
              </a:rPr>
              <a:t>Yasal Uyum Riskleri</a:t>
            </a:r>
            <a:r>
              <a:rPr lang="tr-TR" sz="2800" dirty="0">
                <a:solidFill>
                  <a:srgbClr val="C00000"/>
                </a:solidFill>
                <a:latin typeface="Calibri" panose="020F0502020204030204" pitchFamily="34" charset="0"/>
                <a:cs typeface="Calibri" panose="020F0502020204030204" pitchFamily="34" charset="0"/>
              </a:rPr>
              <a:t>: Kanunların ve yasal düzenlemelerin değişmesinden kaynaklanan riskler ile yetersiz ya da yanlış bilgi ve dokümantasyon nedeniyle yaşanan yasal uyuşmazlıklar, yükümlülüklerin yerine getirilmesi konusundaki belirsizlik, düzenlemelerin yanlış yorumlanması veya personelin bu yükümlülükleri zamanında yerine getirmemesinden kaynaklanan risklerdir. </a:t>
            </a:r>
            <a:endParaRPr lang="tr-TR" sz="2800" dirty="0" smtClean="0">
              <a:solidFill>
                <a:srgbClr val="C00000"/>
              </a:solidFill>
              <a:latin typeface="Calibri" panose="020F0502020204030204" pitchFamily="34" charset="0"/>
              <a:cs typeface="Calibri" panose="020F0502020204030204" pitchFamily="34" charset="0"/>
            </a:endParaRPr>
          </a:p>
          <a:p>
            <a:pPr algn="just" defTabSz="914400">
              <a:lnSpc>
                <a:spcPct val="120000"/>
              </a:lnSpc>
              <a:spcBef>
                <a:spcPts val="600"/>
              </a:spcBef>
              <a:spcAft>
                <a:spcPts val="600"/>
              </a:spcAft>
            </a:pPr>
            <a:r>
              <a:rPr lang="tr-TR" sz="2000" i="1" dirty="0" smtClean="0">
                <a:solidFill>
                  <a:srgbClr val="C00000"/>
                </a:solidFill>
                <a:latin typeface="Calibri" panose="020F0502020204030204" pitchFamily="34" charset="0"/>
                <a:ea typeface="+mn-ea"/>
                <a:cs typeface="Calibri" panose="020F0502020204030204" pitchFamily="34" charset="0"/>
              </a:rPr>
              <a:t>(Doktora </a:t>
            </a:r>
            <a:r>
              <a:rPr lang="tr-TR" sz="2000" i="1" dirty="0">
                <a:solidFill>
                  <a:srgbClr val="C00000"/>
                </a:solidFill>
                <a:latin typeface="Calibri" panose="020F0502020204030204" pitchFamily="34" charset="0"/>
                <a:ea typeface="+mn-ea"/>
                <a:cs typeface="Calibri" panose="020F0502020204030204" pitchFamily="34" charset="0"/>
              </a:rPr>
              <a:t>tezi onay sürecinde mevzuatla uyumlu olacak şekilde kontrollerin yapılmaması sonucu uygun olmayan </a:t>
            </a:r>
            <a:r>
              <a:rPr lang="tr-TR" sz="2000" i="1" dirty="0" smtClean="0">
                <a:solidFill>
                  <a:srgbClr val="C00000"/>
                </a:solidFill>
                <a:latin typeface="Calibri" panose="020F0502020204030204" pitchFamily="34" charset="0"/>
                <a:ea typeface="+mn-ea"/>
                <a:cs typeface="Calibri" panose="020F0502020204030204" pitchFamily="34" charset="0"/>
              </a:rPr>
              <a:t>tezlerin onaylanması)</a:t>
            </a:r>
            <a:endParaRPr lang="tr-TR" sz="2000" i="1" dirty="0">
              <a:solidFill>
                <a:srgbClr val="C0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5920145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TÜRLERİ </a:t>
            </a:r>
            <a:r>
              <a:rPr lang="tr-TR" sz="2800" b="1" dirty="0" smtClean="0">
                <a:solidFill>
                  <a:srgbClr val="C00000"/>
                </a:solidFill>
                <a:latin typeface="Calibri" panose="020F0502020204030204" pitchFamily="34" charset="0"/>
                <a:cs typeface="Calibri" panose="020F0502020204030204" pitchFamily="34" charset="0"/>
              </a:rPr>
              <a:t>(2)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4</a:t>
            </a:r>
            <a:r>
              <a:rPr lang="tr-TR" sz="2800" b="1" dirty="0" smtClean="0">
                <a:solidFill>
                  <a:srgbClr val="C00000"/>
                </a:solidFill>
                <a:latin typeface="Calibri" panose="020F0502020204030204" pitchFamily="34" charset="0"/>
                <a:cs typeface="Calibri" panose="020F0502020204030204" pitchFamily="34" charset="0"/>
              </a:rPr>
              <a:t>) </a:t>
            </a:r>
            <a:r>
              <a:rPr lang="tr-TR" sz="2800" b="1" dirty="0">
                <a:solidFill>
                  <a:srgbClr val="C00000"/>
                </a:solidFill>
                <a:latin typeface="Calibri" panose="020F0502020204030204" pitchFamily="34" charset="0"/>
                <a:cs typeface="Calibri" panose="020F0502020204030204" pitchFamily="34" charset="0"/>
              </a:rPr>
              <a:t>Çevresel Riskler</a:t>
            </a:r>
            <a:r>
              <a:rPr lang="tr-TR" sz="2800" dirty="0">
                <a:solidFill>
                  <a:srgbClr val="C00000"/>
                </a:solidFill>
                <a:latin typeface="Calibri" panose="020F0502020204030204" pitchFamily="34" charset="0"/>
                <a:cs typeface="Calibri" panose="020F0502020204030204" pitchFamily="34" charset="0"/>
              </a:rPr>
              <a:t>: Üniversitenin kontrolü dışında gerçekleşen olaylar sonucunda maruz kalabileceği risklerdir.  </a:t>
            </a:r>
            <a:endParaRPr lang="tr-TR" sz="2800" dirty="0" smtClean="0">
              <a:solidFill>
                <a:srgbClr val="C00000"/>
              </a:solidFill>
              <a:latin typeface="Calibri" panose="020F0502020204030204" pitchFamily="34" charset="0"/>
              <a:cs typeface="Calibri" panose="020F0502020204030204" pitchFamily="34" charset="0"/>
            </a:endParaRPr>
          </a:p>
          <a:p>
            <a:pPr lvl="0" defTabSz="914400">
              <a:lnSpc>
                <a:spcPct val="120000"/>
              </a:lnSpc>
              <a:spcBef>
                <a:spcPts val="600"/>
              </a:spcBef>
              <a:spcAft>
                <a:spcPts val="600"/>
              </a:spcAft>
            </a:pPr>
            <a:r>
              <a:rPr lang="tr-TR" sz="2000" i="1" dirty="0" smtClean="0">
                <a:solidFill>
                  <a:srgbClr val="C00000"/>
                </a:solidFill>
                <a:latin typeface="Calibri" panose="020F0502020204030204" pitchFamily="34" charset="0"/>
                <a:cs typeface="Calibri" panose="020F0502020204030204" pitchFamily="34" charset="0"/>
              </a:rPr>
              <a:t>(</a:t>
            </a:r>
            <a:r>
              <a:rPr lang="tr-TR" sz="2000" i="1" dirty="0">
                <a:solidFill>
                  <a:srgbClr val="C00000"/>
                </a:solidFill>
                <a:latin typeface="Calibri" panose="020F0502020204030204" pitchFamily="34" charset="0"/>
                <a:cs typeface="Calibri" panose="020F0502020204030204" pitchFamily="34" charset="0"/>
              </a:rPr>
              <a:t>Doğal Afetler, Mevzuat değişikliği, kur </a:t>
            </a:r>
            <a:r>
              <a:rPr lang="tr-TR" sz="2000" i="1" dirty="0" smtClean="0">
                <a:solidFill>
                  <a:srgbClr val="C00000"/>
                </a:solidFill>
                <a:latin typeface="Calibri" panose="020F0502020204030204" pitchFamily="34" charset="0"/>
                <a:cs typeface="Calibri" panose="020F0502020204030204" pitchFamily="34" charset="0"/>
              </a:rPr>
              <a:t>değişiklikleri </a:t>
            </a:r>
            <a:r>
              <a:rPr lang="tr-TR" sz="2000" i="1" dirty="0" err="1" smtClean="0">
                <a:solidFill>
                  <a:srgbClr val="C00000"/>
                </a:solidFill>
                <a:latin typeface="Calibri" panose="020F0502020204030204" pitchFamily="34" charset="0"/>
                <a:cs typeface="Calibri" panose="020F0502020204030204" pitchFamily="34" charset="0"/>
              </a:rPr>
              <a:t>vb</a:t>
            </a:r>
            <a:r>
              <a:rPr lang="tr-TR" sz="2000" i="1" dirty="0" smtClean="0">
                <a:solidFill>
                  <a:srgbClr val="C00000"/>
                </a:solidFill>
                <a:latin typeface="Calibri" panose="020F0502020204030204" pitchFamily="34" charset="0"/>
                <a:cs typeface="Calibri" panose="020F0502020204030204" pitchFamily="34" charset="0"/>
              </a:rPr>
              <a:t>) </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b="1" dirty="0">
                <a:solidFill>
                  <a:srgbClr val="C00000"/>
                </a:solidFill>
                <a:latin typeface="Calibri" panose="020F0502020204030204" pitchFamily="34" charset="0"/>
                <a:ea typeface="+mn-ea"/>
                <a:cs typeface="Calibri" panose="020F0502020204030204" pitchFamily="34" charset="0"/>
              </a:rPr>
              <a:t>5</a:t>
            </a:r>
            <a:r>
              <a:rPr lang="tr-TR" sz="2800" b="1" dirty="0" smtClean="0">
                <a:solidFill>
                  <a:srgbClr val="C00000"/>
                </a:solidFill>
                <a:latin typeface="Calibri" panose="020F0502020204030204" pitchFamily="34" charset="0"/>
                <a:ea typeface="+mn-ea"/>
                <a:cs typeface="Calibri" panose="020F0502020204030204" pitchFamily="34" charset="0"/>
              </a:rPr>
              <a:t>) </a:t>
            </a:r>
            <a:r>
              <a:rPr lang="tr-TR" sz="2800" b="1" dirty="0" err="1">
                <a:solidFill>
                  <a:srgbClr val="C00000"/>
                </a:solidFill>
                <a:latin typeface="Calibri" panose="020F0502020204030204" pitchFamily="34" charset="0"/>
                <a:ea typeface="+mn-ea"/>
                <a:cs typeface="Calibri" panose="020F0502020204030204" pitchFamily="34" charset="0"/>
              </a:rPr>
              <a:t>Operasyonel</a:t>
            </a:r>
            <a:r>
              <a:rPr lang="tr-TR" sz="2800" b="1" dirty="0">
                <a:solidFill>
                  <a:srgbClr val="C00000"/>
                </a:solidFill>
                <a:latin typeface="Calibri" panose="020F0502020204030204" pitchFamily="34" charset="0"/>
                <a:ea typeface="+mn-ea"/>
                <a:cs typeface="Calibri" panose="020F0502020204030204" pitchFamily="34" charset="0"/>
              </a:rPr>
              <a:t> Riskler</a:t>
            </a:r>
            <a:r>
              <a:rPr lang="tr-TR" sz="2800" dirty="0">
                <a:solidFill>
                  <a:srgbClr val="C00000"/>
                </a:solidFill>
                <a:latin typeface="Calibri" panose="020F0502020204030204" pitchFamily="34" charset="0"/>
                <a:ea typeface="+mn-ea"/>
                <a:cs typeface="Calibri" panose="020F0502020204030204" pitchFamily="34" charset="0"/>
              </a:rPr>
              <a:t>: Yetersiz sistemlerden, süreçlerden veya çalışanlardan kaynaklanabilecek kayıpların gerçekleşme riskidir. İş süreçleri, sistemler, faaliyetler ve işlemlerdeki hatalar, verimsizlikler, ihmaller, kötüye kullanımlar, hileler, kapasite sorunları bu kapsamda ele alınır. </a:t>
            </a:r>
          </a:p>
          <a:p>
            <a:pPr lvl="0" defTabSz="914400">
              <a:lnSpc>
                <a:spcPct val="120000"/>
              </a:lnSpc>
              <a:spcBef>
                <a:spcPts val="600"/>
              </a:spcBef>
              <a:spcAft>
                <a:spcPts val="600"/>
              </a:spcAft>
            </a:pPr>
            <a:r>
              <a:rPr lang="tr-TR" sz="2000" i="1" dirty="0">
                <a:solidFill>
                  <a:srgbClr val="C00000"/>
                </a:solidFill>
                <a:latin typeface="Calibri" panose="020F0502020204030204" pitchFamily="34" charset="0"/>
                <a:ea typeface="+mn-ea"/>
                <a:cs typeface="Calibri" panose="020F0502020204030204" pitchFamily="34" charset="0"/>
              </a:rPr>
              <a:t>(Kurumun ilgili birimlerinden talep edilen finansal verilerin doğru şekilde ve zamanında alınamaması sonucu Üst Yönetim’e yönelik raporlamaların doğru şekilde gerçekleştirilememesi)</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120625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TÜRLERİ </a:t>
            </a:r>
            <a:r>
              <a:rPr lang="tr-TR" sz="2800" b="1" dirty="0" smtClean="0">
                <a:solidFill>
                  <a:srgbClr val="C00000"/>
                </a:solidFill>
                <a:latin typeface="Calibri" panose="020F0502020204030204" pitchFamily="34" charset="0"/>
                <a:cs typeface="Calibri" panose="020F0502020204030204" pitchFamily="34" charset="0"/>
              </a:rPr>
              <a:t>(3)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6</a:t>
            </a:r>
            <a:r>
              <a:rPr lang="tr-TR" sz="2800" b="1" dirty="0" smtClean="0">
                <a:solidFill>
                  <a:srgbClr val="C00000"/>
                </a:solidFill>
                <a:latin typeface="Calibri" panose="020F0502020204030204" pitchFamily="34" charset="0"/>
                <a:cs typeface="Calibri" panose="020F0502020204030204" pitchFamily="34" charset="0"/>
              </a:rPr>
              <a:t>) </a:t>
            </a:r>
            <a:r>
              <a:rPr lang="tr-TR" sz="2800" b="1" dirty="0">
                <a:solidFill>
                  <a:srgbClr val="C00000"/>
                </a:solidFill>
                <a:latin typeface="Calibri" panose="020F0502020204030204" pitchFamily="34" charset="0"/>
                <a:cs typeface="Calibri" panose="020F0502020204030204" pitchFamily="34" charset="0"/>
              </a:rPr>
              <a:t>İtibar ve Raporlama Riskleri</a:t>
            </a:r>
            <a:r>
              <a:rPr lang="tr-TR" sz="2800" dirty="0">
                <a:solidFill>
                  <a:srgbClr val="C00000"/>
                </a:solidFill>
                <a:latin typeface="Calibri" panose="020F0502020204030204" pitchFamily="34" charset="0"/>
                <a:cs typeface="Calibri" panose="020F0502020204030204" pitchFamily="34" charset="0"/>
              </a:rPr>
              <a:t>: Kurum hakkında olumsuz düşüncelerin oluşması, kuruma duyulan güvenin azalması veya kurum imajının zedelenmesine sebep olan riskler ile kamuya, üst yönetime ve yasal otoritelere yapılan mali ve mali olmayan raporlamaların hatalı olması sebebiyle oluşan risklerdir</a:t>
            </a:r>
            <a:r>
              <a:rPr lang="tr-TR" sz="2800" dirty="0" smtClean="0">
                <a:solidFill>
                  <a:srgbClr val="C00000"/>
                </a:solidFill>
                <a:latin typeface="Calibri" panose="020F0502020204030204" pitchFamily="34" charset="0"/>
                <a:cs typeface="Calibri" panose="020F0502020204030204" pitchFamily="34" charset="0"/>
              </a:rPr>
              <a:t>.</a:t>
            </a:r>
          </a:p>
          <a:p>
            <a:pPr>
              <a:lnSpc>
                <a:spcPct val="120000"/>
              </a:lnSpc>
              <a:spcBef>
                <a:spcPts val="600"/>
              </a:spcBef>
              <a:spcAft>
                <a:spcPts val="600"/>
              </a:spcAft>
            </a:pPr>
            <a:r>
              <a:rPr lang="tr-TR" sz="2000" i="1" dirty="0" smtClean="0">
                <a:solidFill>
                  <a:srgbClr val="C00000"/>
                </a:solidFill>
                <a:latin typeface="Calibri" panose="020F0502020204030204" pitchFamily="34" charset="0"/>
                <a:cs typeface="Calibri" panose="020F0502020204030204" pitchFamily="34" charset="0"/>
              </a:rPr>
              <a:t>(Eğitim </a:t>
            </a:r>
            <a:r>
              <a:rPr lang="tr-TR" sz="2000" i="1" dirty="0">
                <a:solidFill>
                  <a:srgbClr val="C00000"/>
                </a:solidFill>
                <a:latin typeface="Calibri" panose="020F0502020204030204" pitchFamily="34" charset="0"/>
                <a:cs typeface="Calibri" panose="020F0502020204030204" pitchFamily="34" charset="0"/>
              </a:rPr>
              <a:t>takvimine uyulmaması sonucu öğrencilerin alması </a:t>
            </a:r>
            <a:r>
              <a:rPr lang="tr-TR" sz="2000" i="1" dirty="0" smtClean="0">
                <a:solidFill>
                  <a:srgbClr val="C00000"/>
                </a:solidFill>
                <a:latin typeface="Calibri" panose="020F0502020204030204" pitchFamily="34" charset="0"/>
                <a:cs typeface="Calibri" panose="020F0502020204030204" pitchFamily="34" charset="0"/>
              </a:rPr>
              <a:t>gereken dersleri </a:t>
            </a:r>
            <a:r>
              <a:rPr lang="tr-TR" sz="2000" i="1" dirty="0">
                <a:solidFill>
                  <a:srgbClr val="C00000"/>
                </a:solidFill>
                <a:latin typeface="Calibri" panose="020F0502020204030204" pitchFamily="34" charset="0"/>
                <a:cs typeface="Calibri" panose="020F0502020204030204" pitchFamily="34" charset="0"/>
              </a:rPr>
              <a:t>alamaması, eğitim kalitesinin düşmesi ve nitelikli </a:t>
            </a:r>
            <a:r>
              <a:rPr lang="tr-TR" sz="2000" i="1" dirty="0" smtClean="0">
                <a:solidFill>
                  <a:srgbClr val="C00000"/>
                </a:solidFill>
                <a:latin typeface="Calibri" panose="020F0502020204030204" pitchFamily="34" charset="0"/>
                <a:cs typeface="Calibri" panose="020F0502020204030204" pitchFamily="34" charset="0"/>
              </a:rPr>
              <a:t>öğrenci yetiştirilememesi)</a:t>
            </a:r>
          </a:p>
          <a:p>
            <a:pPr>
              <a:lnSpc>
                <a:spcPct val="120000"/>
              </a:lnSpc>
              <a:spcBef>
                <a:spcPts val="600"/>
              </a:spcBef>
              <a:spcAft>
                <a:spcPts val="600"/>
              </a:spcAft>
            </a:pPr>
            <a:r>
              <a:rPr lang="tr-TR" sz="2000" i="1" dirty="0">
                <a:solidFill>
                  <a:srgbClr val="C00000"/>
                </a:solidFill>
                <a:latin typeface="Calibri" panose="020F0502020204030204" pitchFamily="34" charset="0"/>
                <a:cs typeface="Calibri" panose="020F0502020204030204" pitchFamily="34" charset="0"/>
                <a:hlinkClick r:id="rId2" action="ppaction://hlinksldjump"/>
              </a:rPr>
              <a:t>Geri dön</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000" i="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220703"/>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DEĞERLENDİRİLMESİ VE ÖLÇÜLMESİ (1)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19-(1) </a:t>
            </a: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dirty="0" smtClean="0">
                <a:solidFill>
                  <a:srgbClr val="C00000"/>
                </a:solidFill>
                <a:latin typeface="Calibri" panose="020F0502020204030204" pitchFamily="34" charset="0"/>
                <a:cs typeface="Calibri" panose="020F0502020204030204" pitchFamily="34" charset="0"/>
              </a:rPr>
              <a:t>Risklerin </a:t>
            </a:r>
            <a:r>
              <a:rPr lang="tr-TR" sz="2800" dirty="0">
                <a:solidFill>
                  <a:srgbClr val="C00000"/>
                </a:solidFill>
                <a:latin typeface="Calibri" panose="020F0502020204030204" pitchFamily="34" charset="0"/>
                <a:cs typeface="Calibri" panose="020F0502020204030204" pitchFamily="34" charset="0"/>
              </a:rPr>
              <a:t>değerlendirilmesi; tespit edilmiş risklerin analiz edilmesi, etki ve olasılık açısından öneminin </a:t>
            </a:r>
            <a:r>
              <a:rPr lang="tr-TR" sz="2800" dirty="0" smtClean="0">
                <a:solidFill>
                  <a:srgbClr val="C00000"/>
                </a:solidFill>
                <a:latin typeface="Calibri" panose="020F0502020204030204" pitchFamily="34" charset="0"/>
                <a:cs typeface="Calibri" panose="020F0502020204030204" pitchFamily="34" charset="0"/>
              </a:rPr>
              <a:t>değerlendirilmesidir.</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2"/>
          <a:srcRect t="13393" r="1163" b="8774"/>
          <a:stretch/>
        </p:blipFill>
        <p:spPr>
          <a:xfrm>
            <a:off x="1504335" y="3183334"/>
            <a:ext cx="9183330" cy="3296124"/>
          </a:xfrm>
          <a:prstGeom prst="rect">
            <a:avLst/>
          </a:prstGeom>
        </p:spPr>
      </p:pic>
    </p:spTree>
    <p:extLst>
      <p:ext uri="{BB962C8B-B14F-4D97-AF65-F5344CB8AC3E}">
        <p14:creationId xmlns:p14="http://schemas.microsoft.com/office/powerpoint/2010/main" val="1110223265"/>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DEĞERLENDİRİLMESİ VE ÖLÇÜLMESİ (2)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a:t>
            </a:r>
            <a:r>
              <a:rPr lang="tr-TR" sz="2800" dirty="0" smtClean="0">
                <a:solidFill>
                  <a:srgbClr val="C00000"/>
                </a:solidFill>
                <a:latin typeface="Calibri" panose="020F0502020204030204" pitchFamily="34" charset="0"/>
                <a:cs typeface="Calibri" panose="020F0502020204030204" pitchFamily="34" charset="0"/>
              </a:rPr>
              <a:t>19-(</a:t>
            </a:r>
            <a:r>
              <a:rPr lang="tr-TR" sz="2800" dirty="0">
                <a:solidFill>
                  <a:srgbClr val="C00000"/>
                </a:solidFill>
                <a:latin typeface="Calibri" panose="020F0502020204030204" pitchFamily="34" charset="0"/>
                <a:cs typeface="Calibri" panose="020F0502020204030204" pitchFamily="34" charset="0"/>
              </a:rPr>
              <a:t>2) </a:t>
            </a: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dirty="0" smtClean="0">
                <a:solidFill>
                  <a:srgbClr val="C00000"/>
                </a:solidFill>
                <a:latin typeface="Calibri" panose="020F0502020204030204" pitchFamily="34" charset="0"/>
                <a:cs typeface="Calibri" panose="020F0502020204030204" pitchFamily="34" charset="0"/>
              </a:rPr>
              <a:t>Risklerin </a:t>
            </a:r>
            <a:r>
              <a:rPr lang="tr-TR" sz="2800" dirty="0">
                <a:solidFill>
                  <a:srgbClr val="C00000"/>
                </a:solidFill>
                <a:latin typeface="Calibri" panose="020F0502020204030204" pitchFamily="34" charset="0"/>
                <a:cs typeface="Calibri" panose="020F0502020204030204" pitchFamily="34" charset="0"/>
              </a:rPr>
              <a:t>değerlendirilmesi, riskler tespit edildikten sonra risklerin ölçülmesi, önceliklendirilmesi ve kaydedilmesi aşamalarını kapsar.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a) Risklerin ölçülmesi, her riskin olma olasılığı ve etkisinin hesaplanmasıdır.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b) Risklerin önceliklendirilmesi, ölçme sonucunda aldıkları puan doğrultusunda önem derecesine göre sıralanmasıdır.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c) Risklerin kaydedilmesi, tespit edilen her bir riskin numaralandırılarak kayıt altına </a:t>
            </a:r>
            <a:r>
              <a:rPr lang="tr-TR" sz="2800" dirty="0" smtClean="0">
                <a:solidFill>
                  <a:srgbClr val="C00000"/>
                </a:solidFill>
                <a:latin typeface="Calibri" panose="020F0502020204030204" pitchFamily="34" charset="0"/>
                <a:cs typeface="Calibri" panose="020F0502020204030204" pitchFamily="34" charset="0"/>
              </a:rPr>
              <a:t>alınmasıdır.</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51673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smtClean="0">
                <a:solidFill>
                  <a:srgbClr val="C00000"/>
                </a:solidFill>
                <a:latin typeface="Calibri" panose="020F0502020204030204" pitchFamily="34" charset="0"/>
                <a:cs typeface="Calibri" panose="020F0502020204030204" pitchFamily="34" charset="0"/>
              </a:rPr>
              <a:t>Hangi Aşamadayız?</a:t>
            </a:r>
            <a:endParaRPr lang="tr-TR" sz="2800"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rotWithShape="1">
          <a:blip r:embed="rId2"/>
          <a:srcRect l="1717" r="5296"/>
          <a:stretch/>
        </p:blipFill>
        <p:spPr>
          <a:xfrm>
            <a:off x="806244" y="1792081"/>
            <a:ext cx="10982633" cy="3667125"/>
          </a:xfrm>
          <a:prstGeom prst="rect">
            <a:avLst/>
          </a:prstGeom>
        </p:spPr>
      </p:pic>
    </p:spTree>
    <p:extLst>
      <p:ext uri="{BB962C8B-B14F-4D97-AF65-F5344CB8AC3E}">
        <p14:creationId xmlns:p14="http://schemas.microsoft.com/office/powerpoint/2010/main" val="424648167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DEĞERLENDİRİLMESİ VE ÖLÇÜLMESİ (3)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a:t>
            </a:r>
            <a:r>
              <a:rPr lang="tr-TR" sz="2800" dirty="0" smtClean="0">
                <a:solidFill>
                  <a:srgbClr val="C00000"/>
                </a:solidFill>
                <a:latin typeface="Calibri" panose="020F0502020204030204" pitchFamily="34" charset="0"/>
                <a:cs typeface="Calibri" panose="020F0502020204030204" pitchFamily="34" charset="0"/>
              </a:rPr>
              <a:t>19-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(3) Tespit edilen her bir riskin olma olasılığı ve etkileri rakamlarla gösterilir ve risk puanı hesaplanır.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(4) Risklerin olasılık ve etkileri 1 ila 5 arasında puanlanır.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a) Olasılık Puanı: Bir riskin gerçekleşme olasılığının puanlanmasında; “1-çok düşük”, “2-düşük”, “3-orta”, “4-yüksek”, “5-çok yüksek” puan derecelerini ifade eder.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b) Etki Puanı: Riskin gerçekleşmesi halinde yaratacağı sonuçların etkisinin puanlanmasında; “1- çok düşük”, “2-düşük”, “3-orta”, “4-yüksek”, “5-çok yüksek” puan derecelerini ifade eder. </a:t>
            </a:r>
          </a:p>
        </p:txBody>
      </p:sp>
    </p:spTree>
    <p:extLst>
      <p:ext uri="{BB962C8B-B14F-4D97-AF65-F5344CB8AC3E}">
        <p14:creationId xmlns:p14="http://schemas.microsoft.com/office/powerpoint/2010/main" val="305860701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48000" y="1247775"/>
            <a:ext cx="6096000" cy="4362450"/>
          </a:xfrm>
          <a:prstGeom prst="rect">
            <a:avLst/>
          </a:prstGeom>
        </p:spPr>
      </p:pic>
    </p:spTree>
    <p:extLst>
      <p:ext uri="{BB962C8B-B14F-4D97-AF65-F5344CB8AC3E}">
        <p14:creationId xmlns:p14="http://schemas.microsoft.com/office/powerpoint/2010/main" val="137189085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09900" y="1514475"/>
            <a:ext cx="6172200" cy="3829050"/>
          </a:xfrm>
          <a:prstGeom prst="rect">
            <a:avLst/>
          </a:prstGeom>
        </p:spPr>
      </p:pic>
    </p:spTree>
    <p:extLst>
      <p:ext uri="{BB962C8B-B14F-4D97-AF65-F5344CB8AC3E}">
        <p14:creationId xmlns:p14="http://schemas.microsoft.com/office/powerpoint/2010/main" val="323518695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RİSKLERİN DEĞERLENDİRİLMESİ VE ÖLÇÜLMESİ (4)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a:t>
            </a:r>
            <a:r>
              <a:rPr lang="tr-TR" sz="2800" dirty="0" smtClean="0">
                <a:solidFill>
                  <a:srgbClr val="C00000"/>
                </a:solidFill>
                <a:latin typeface="Calibri" panose="020F0502020204030204" pitchFamily="34" charset="0"/>
                <a:cs typeface="Calibri" panose="020F0502020204030204" pitchFamily="34" charset="0"/>
              </a:rPr>
              <a:t>19-(4) </a:t>
            </a:r>
          </a:p>
          <a:p>
            <a:pPr>
              <a:lnSpc>
                <a:spcPct val="120000"/>
              </a:lnSpc>
              <a:spcBef>
                <a:spcPts val="600"/>
              </a:spcBef>
              <a:spcAft>
                <a:spcPts val="600"/>
              </a:spcAft>
            </a:pPr>
            <a:r>
              <a:rPr lang="tr-TR" sz="2800" dirty="0" smtClean="0">
                <a:solidFill>
                  <a:srgbClr val="C00000"/>
                </a:solidFill>
                <a:latin typeface="Calibri" panose="020F0502020204030204" pitchFamily="34" charset="0"/>
                <a:cs typeface="Calibri" panose="020F0502020204030204" pitchFamily="34" charset="0"/>
              </a:rPr>
              <a:t>c</a:t>
            </a:r>
            <a:r>
              <a:rPr lang="tr-TR" sz="2800" dirty="0">
                <a:solidFill>
                  <a:srgbClr val="C00000"/>
                </a:solidFill>
                <a:latin typeface="Calibri" panose="020F0502020204030204" pitchFamily="34" charset="0"/>
                <a:cs typeface="Calibri" panose="020F0502020204030204" pitchFamily="34" charset="0"/>
              </a:rPr>
              <a:t>) Risk değerlendirme çalışmalarında yer alan her bir katılımcı ayrı ayrı etki puanı ve olasılık puanı verir, katılımcıların verdikleri puanların aritmetik ortalaması alınarak riskin; (ortalama) etki puanı, (ortalama) olasılık puanı bulunur.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(5) Risk seviyesi (risk puanı) etki ve olasılık puanlarının çarpımı ile hesaplanır. (Risk Seviyesi=Risk Etki Puanı x Risk Olasılık Puanı)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(6) Risk etki ve olasılıklarının puanlanması ve risk seviyesinin hesaplanmasında “Risk Etki Değerlendirme” ve “Risk Olasılık Skalaları” formları kullanılır. (Ek-4 ve Ek-5)</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9455298"/>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RİSKE CEVAP VERME (1)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a:t>
            </a:r>
            <a:r>
              <a:rPr lang="tr-TR" sz="2800" dirty="0" smtClean="0">
                <a:solidFill>
                  <a:srgbClr val="C00000"/>
                </a:solidFill>
                <a:latin typeface="Calibri" panose="020F0502020204030204" pitchFamily="34" charset="0"/>
                <a:cs typeface="Calibri" panose="020F0502020204030204" pitchFamily="34" charset="0"/>
              </a:rPr>
              <a:t>21- </a:t>
            </a:r>
          </a:p>
          <a:p>
            <a:pPr>
              <a:lnSpc>
                <a:spcPct val="120000"/>
              </a:lnSpc>
              <a:spcBef>
                <a:spcPts val="600"/>
              </a:spcBef>
              <a:spcAft>
                <a:spcPts val="600"/>
              </a:spcAft>
            </a:pPr>
            <a:r>
              <a:rPr lang="tr-TR" sz="2800" dirty="0" smtClean="0">
                <a:solidFill>
                  <a:srgbClr val="C00000"/>
                </a:solidFill>
                <a:latin typeface="Calibri" panose="020F0502020204030204" pitchFamily="34" charset="0"/>
                <a:cs typeface="Calibri" panose="020F0502020204030204" pitchFamily="34" charset="0"/>
              </a:rPr>
              <a:t>(</a:t>
            </a:r>
            <a:r>
              <a:rPr lang="tr-TR" sz="2800" dirty="0">
                <a:solidFill>
                  <a:srgbClr val="C00000"/>
                </a:solidFill>
                <a:latin typeface="Calibri" panose="020F0502020204030204" pitchFamily="34" charset="0"/>
                <a:cs typeface="Calibri" panose="020F0502020204030204" pitchFamily="34" charset="0"/>
              </a:rPr>
              <a:t>1) Risklere cevap verilmesi, Üniversite yönetiminin tespit ettiği ve risk iştahları çerçevesinde değerlendirdiği risklere verilecek cevabın ne olacağının saptanması ve muhtemel tehditlerin azaltılması ve/veya ortaya çıkabilecek fırsatların değerlendirilmesidir. (Ek-7)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(2) Risklere yönelik verilecek cevaplar riskleri kabul etmek, kaçınmak, paylaşmak ve kontrol etmek/azaltmak olarak 4 grupta sınıflandırılır.</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6714375"/>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RİSKE CEVAP VERME (1)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AutoNum type="alphaLcParenR"/>
            </a:pPr>
            <a:r>
              <a:rPr lang="tr-TR" sz="2800" b="1" u="sng" dirty="0" smtClean="0">
                <a:solidFill>
                  <a:srgbClr val="C00000"/>
                </a:solidFill>
                <a:latin typeface="Calibri" panose="020F0502020204030204" pitchFamily="34" charset="0"/>
                <a:cs typeface="Calibri" panose="020F0502020204030204" pitchFamily="34" charset="0"/>
              </a:rPr>
              <a:t>Riski </a:t>
            </a:r>
            <a:r>
              <a:rPr lang="tr-TR" sz="2800" b="1" u="sng" dirty="0">
                <a:solidFill>
                  <a:srgbClr val="C00000"/>
                </a:solidFill>
                <a:latin typeface="Calibri" panose="020F0502020204030204" pitchFamily="34" charset="0"/>
                <a:cs typeface="Calibri" panose="020F0502020204030204" pitchFamily="34" charset="0"/>
              </a:rPr>
              <a:t>Kabul Etmek</a:t>
            </a:r>
            <a:r>
              <a:rPr lang="tr-TR" sz="2800" dirty="0">
                <a:solidFill>
                  <a:srgbClr val="C00000"/>
                </a:solidFill>
                <a:latin typeface="Calibri" panose="020F0502020204030204" pitchFamily="34" charset="0"/>
                <a:cs typeface="Calibri" panose="020F0502020204030204" pitchFamily="34" charset="0"/>
              </a:rPr>
              <a:t>: Risklere karşı herhangi bir eylem uygulamamaya karar verilmesidir. </a:t>
            </a:r>
            <a:r>
              <a:rPr lang="tr-TR" sz="2800" dirty="0" smtClean="0">
                <a:solidFill>
                  <a:srgbClr val="C00000"/>
                </a:solidFill>
                <a:latin typeface="Calibri" panose="020F0502020204030204" pitchFamily="34" charset="0"/>
                <a:cs typeface="Calibri" panose="020F0502020204030204" pitchFamily="34" charset="0"/>
              </a:rPr>
              <a:t>                                                                     </a:t>
            </a:r>
            <a:r>
              <a:rPr lang="tr-TR" sz="2800" i="1" dirty="0" smtClean="0">
                <a:solidFill>
                  <a:srgbClr val="C00000"/>
                </a:solidFill>
                <a:latin typeface="Calibri" panose="020F0502020204030204" pitchFamily="34" charset="0"/>
                <a:cs typeface="Calibri" panose="020F0502020204030204" pitchFamily="34" charset="0"/>
              </a:rPr>
              <a:t>(</a:t>
            </a:r>
            <a:r>
              <a:rPr lang="tr-TR" sz="2800" i="1" dirty="0">
                <a:solidFill>
                  <a:srgbClr val="C00000"/>
                </a:solidFill>
                <a:latin typeface="Calibri" panose="020F0502020204030204" pitchFamily="34" charset="0"/>
                <a:cs typeface="Calibri" panose="020F0502020204030204" pitchFamily="34" charset="0"/>
              </a:rPr>
              <a:t>radyasyona maruz kalan personele ekstra izin veya tazminat </a:t>
            </a:r>
            <a:r>
              <a:rPr lang="tr-TR" sz="2800" i="1" dirty="0" smtClean="0">
                <a:solidFill>
                  <a:srgbClr val="C00000"/>
                </a:solidFill>
                <a:latin typeface="Calibri" panose="020F0502020204030204" pitchFamily="34" charset="0"/>
                <a:cs typeface="Calibri" panose="020F0502020204030204" pitchFamily="34" charset="0"/>
              </a:rPr>
              <a:t>verilmesi)</a:t>
            </a:r>
            <a:endParaRPr lang="tr-TR" sz="2800" dirty="0" smtClean="0">
              <a:solidFill>
                <a:srgbClr val="C00000"/>
              </a:solidFill>
              <a:latin typeface="Calibri" panose="020F0502020204030204" pitchFamily="34" charset="0"/>
              <a:cs typeface="Calibri" panose="020F0502020204030204" pitchFamily="34" charset="0"/>
            </a:endParaRPr>
          </a:p>
          <a:p>
            <a:pPr marL="514350" indent="-514350">
              <a:lnSpc>
                <a:spcPct val="120000"/>
              </a:lnSpc>
              <a:spcBef>
                <a:spcPts val="600"/>
              </a:spcBef>
              <a:spcAft>
                <a:spcPts val="600"/>
              </a:spcAft>
              <a:buAutoNum type="alphaLcParenR"/>
            </a:pPr>
            <a:r>
              <a:rPr lang="tr-TR" sz="2800" b="1" u="sng" dirty="0" smtClean="0">
                <a:solidFill>
                  <a:srgbClr val="C00000"/>
                </a:solidFill>
                <a:latin typeface="Calibri" panose="020F0502020204030204" pitchFamily="34" charset="0"/>
                <a:cs typeface="Calibri" panose="020F0502020204030204" pitchFamily="34" charset="0"/>
              </a:rPr>
              <a:t>Riskten </a:t>
            </a:r>
            <a:r>
              <a:rPr lang="tr-TR" sz="2800" b="1" u="sng" dirty="0">
                <a:solidFill>
                  <a:srgbClr val="C00000"/>
                </a:solidFill>
                <a:latin typeface="Calibri" panose="020F0502020204030204" pitchFamily="34" charset="0"/>
                <a:cs typeface="Calibri" panose="020F0502020204030204" pitchFamily="34" charset="0"/>
              </a:rPr>
              <a:t>Kaçınmak</a:t>
            </a:r>
            <a:r>
              <a:rPr lang="tr-TR" sz="2800" dirty="0">
                <a:solidFill>
                  <a:srgbClr val="C00000"/>
                </a:solidFill>
                <a:latin typeface="Calibri" panose="020F0502020204030204" pitchFamily="34" charset="0"/>
                <a:cs typeface="Calibri" panose="020F0502020204030204" pitchFamily="34" charset="0"/>
              </a:rPr>
              <a:t>: Risk yönetilmeyecek kadar büyükse ve/veya faaliyet hayati öneme </a:t>
            </a:r>
            <a:r>
              <a:rPr lang="tr-TR" sz="2800" dirty="0" smtClean="0">
                <a:solidFill>
                  <a:srgbClr val="C00000"/>
                </a:solidFill>
                <a:latin typeface="Calibri" panose="020F0502020204030204" pitchFamily="34" charset="0"/>
                <a:cs typeface="Calibri" panose="020F0502020204030204" pitchFamily="34" charset="0"/>
              </a:rPr>
              <a:t>sahip değilse</a:t>
            </a:r>
            <a:r>
              <a:rPr lang="tr-TR" sz="2800" dirty="0">
                <a:solidFill>
                  <a:srgbClr val="C00000"/>
                </a:solidFill>
                <a:latin typeface="Calibri" panose="020F0502020204030204" pitchFamily="34" charset="0"/>
                <a:cs typeface="Calibri" panose="020F0502020204030204" pitchFamily="34" charset="0"/>
              </a:rPr>
              <a:t>, faaliyete son verilmesidir. </a:t>
            </a:r>
            <a:r>
              <a:rPr lang="tr-TR" sz="2800" i="1" dirty="0" smtClean="0">
                <a:solidFill>
                  <a:srgbClr val="C00000"/>
                </a:solidFill>
                <a:latin typeface="Calibri" panose="020F0502020204030204" pitchFamily="34" charset="0"/>
                <a:cs typeface="Calibri" panose="020F0502020204030204" pitchFamily="34" charset="0"/>
              </a:rPr>
              <a:t>(Deprem </a:t>
            </a:r>
            <a:r>
              <a:rPr lang="tr-TR" sz="2800" i="1" dirty="0">
                <a:solidFill>
                  <a:srgbClr val="C00000"/>
                </a:solidFill>
                <a:latin typeface="Calibri" panose="020F0502020204030204" pitchFamily="34" charset="0"/>
                <a:cs typeface="Calibri" panose="020F0502020204030204" pitchFamily="34" charset="0"/>
              </a:rPr>
              <a:t>riskinin yüksek olduğu bir alanda nükleer tesis yapılmasından vazgeçilmesi vb.)</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9086404"/>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RİSKE CEVAP VERME (2)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lphaLcParenR" startAt="3"/>
            </a:pPr>
            <a:r>
              <a:rPr lang="tr-TR" sz="2800" b="1" u="sng" dirty="0" smtClean="0">
                <a:solidFill>
                  <a:srgbClr val="C00000"/>
                </a:solidFill>
                <a:latin typeface="Calibri" panose="020F0502020204030204" pitchFamily="34" charset="0"/>
                <a:cs typeface="Calibri" panose="020F0502020204030204" pitchFamily="34" charset="0"/>
              </a:rPr>
              <a:t>Riski </a:t>
            </a:r>
            <a:r>
              <a:rPr lang="tr-TR" sz="2800" b="1" u="sng" dirty="0">
                <a:solidFill>
                  <a:srgbClr val="C00000"/>
                </a:solidFill>
                <a:latin typeface="Calibri" panose="020F0502020204030204" pitchFamily="34" charset="0"/>
                <a:cs typeface="Calibri" panose="020F0502020204030204" pitchFamily="34" charset="0"/>
              </a:rPr>
              <a:t>Paylaşmak</a:t>
            </a:r>
            <a:r>
              <a:rPr lang="tr-TR" sz="2800" dirty="0">
                <a:solidFill>
                  <a:srgbClr val="C00000"/>
                </a:solidFill>
                <a:latin typeface="Calibri" panose="020F0502020204030204" pitchFamily="34" charset="0"/>
                <a:cs typeface="Calibri" panose="020F0502020204030204" pitchFamily="34" charset="0"/>
              </a:rPr>
              <a:t>: Daha çok Üniversitenin doğrudan asli görev alanına girmeyen veya </a:t>
            </a:r>
            <a:r>
              <a:rPr lang="tr-TR" sz="2800" dirty="0" smtClean="0">
                <a:solidFill>
                  <a:srgbClr val="C00000"/>
                </a:solidFill>
                <a:latin typeface="Calibri" panose="020F0502020204030204" pitchFamily="34" charset="0"/>
                <a:cs typeface="Calibri" panose="020F0502020204030204" pitchFamily="34" charset="0"/>
              </a:rPr>
              <a:t>fayda maliyet </a:t>
            </a:r>
            <a:r>
              <a:rPr lang="tr-TR" sz="2800" dirty="0">
                <a:solidFill>
                  <a:srgbClr val="C00000"/>
                </a:solidFill>
                <a:latin typeface="Calibri" panose="020F0502020204030204" pitchFamily="34" charset="0"/>
                <a:cs typeface="Calibri" panose="020F0502020204030204" pitchFamily="34" charset="0"/>
              </a:rPr>
              <a:t>açısından Üniversite tarafından yapılması uygun görülmeyen ve bu anlamda riskleri</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yüksek olduğu değerlendirilen </a:t>
            </a:r>
            <a:r>
              <a:rPr lang="tr-TR" sz="2800" dirty="0" smtClean="0">
                <a:solidFill>
                  <a:srgbClr val="C00000"/>
                </a:solidFill>
                <a:latin typeface="Calibri" panose="020F0502020204030204" pitchFamily="34" charset="0"/>
                <a:cs typeface="Calibri" panose="020F0502020204030204" pitchFamily="34" charset="0"/>
              </a:rPr>
              <a:t>faaliyetlerin, uzmanlığı / donanımı / kaynağı </a:t>
            </a:r>
            <a:r>
              <a:rPr lang="tr-TR" sz="2800" dirty="0">
                <a:solidFill>
                  <a:srgbClr val="C00000"/>
                </a:solidFill>
                <a:latin typeface="Calibri" panose="020F0502020204030204" pitchFamily="34" charset="0"/>
                <a:cs typeface="Calibri" panose="020F0502020204030204" pitchFamily="34" charset="0"/>
              </a:rPr>
              <a:t>olan başka </a:t>
            </a:r>
            <a:r>
              <a:rPr lang="tr-TR" sz="2800" dirty="0" smtClean="0">
                <a:solidFill>
                  <a:srgbClr val="C00000"/>
                </a:solidFill>
                <a:latin typeface="Calibri" panose="020F0502020204030204" pitchFamily="34" charset="0"/>
                <a:cs typeface="Calibri" panose="020F0502020204030204" pitchFamily="34" charset="0"/>
              </a:rPr>
              <a:t>bir idare/kişi/kuruluşa </a:t>
            </a:r>
            <a:r>
              <a:rPr lang="tr-TR" sz="2800" dirty="0">
                <a:solidFill>
                  <a:srgbClr val="C00000"/>
                </a:solidFill>
                <a:latin typeface="Calibri" panose="020F0502020204030204" pitchFamily="34" charset="0"/>
                <a:cs typeface="Calibri" panose="020F0502020204030204" pitchFamily="34" charset="0"/>
              </a:rPr>
              <a:t>devredilmesi şeklinde riske cevap verilmesidir. </a:t>
            </a:r>
            <a:r>
              <a:rPr lang="tr-TR" sz="2800" dirty="0" smtClean="0">
                <a:solidFill>
                  <a:srgbClr val="C00000"/>
                </a:solidFill>
                <a:latin typeface="Calibri" panose="020F0502020204030204" pitchFamily="34" charset="0"/>
                <a:cs typeface="Calibri" panose="020F0502020204030204" pitchFamily="34" charset="0"/>
              </a:rPr>
              <a:t>Ancak </a:t>
            </a:r>
            <a:r>
              <a:rPr lang="tr-TR" sz="2800" dirty="0">
                <a:solidFill>
                  <a:srgbClr val="C00000"/>
                </a:solidFill>
                <a:latin typeface="Calibri" panose="020F0502020204030204" pitchFamily="34" charset="0"/>
                <a:cs typeface="Calibri" panose="020F0502020204030204" pitchFamily="34" charset="0"/>
              </a:rPr>
              <a:t>risk devredilse bile</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sorumluluk devredilemez</a:t>
            </a:r>
            <a:r>
              <a:rPr lang="tr-TR" sz="2800" i="1" dirty="0">
                <a:solidFill>
                  <a:srgbClr val="C00000"/>
                </a:solidFill>
                <a:latin typeface="Calibri" panose="020F0502020204030204" pitchFamily="34" charset="0"/>
                <a:cs typeface="Calibri" panose="020F0502020204030204" pitchFamily="34" charset="0"/>
              </a:rPr>
              <a:t>. </a:t>
            </a:r>
            <a:r>
              <a:rPr lang="tr-TR" sz="2800" i="1" dirty="0" smtClean="0">
                <a:solidFill>
                  <a:srgbClr val="C00000"/>
                </a:solidFill>
                <a:latin typeface="Calibri" panose="020F0502020204030204" pitchFamily="34" charset="0"/>
                <a:cs typeface="Calibri" panose="020F0502020204030204" pitchFamily="34" charset="0"/>
              </a:rPr>
              <a:t>                                                        (</a:t>
            </a:r>
            <a:r>
              <a:rPr lang="tr-TR" sz="2800" i="1" dirty="0">
                <a:solidFill>
                  <a:srgbClr val="C00000"/>
                </a:solidFill>
                <a:latin typeface="Calibri" panose="020F0502020204030204" pitchFamily="34" charset="0"/>
                <a:cs typeface="Calibri" panose="020F0502020204030204" pitchFamily="34" charset="0"/>
              </a:rPr>
              <a:t>Zararlara karşı sigorta yaptırılması, belli iş süreçlerinin dış kaynak kullanılarak yürütülmesi vb. yemek firmasının yaptığı yemekte zehirlenme olması)</a:t>
            </a: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39315"/>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RİSKE CEVAP VERME (3) </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lphaLcParenR" startAt="4"/>
            </a:pPr>
            <a:r>
              <a:rPr lang="tr-TR" sz="2800" b="1" u="sng" dirty="0" smtClean="0">
                <a:solidFill>
                  <a:srgbClr val="C00000"/>
                </a:solidFill>
                <a:latin typeface="Calibri" panose="020F0502020204030204" pitchFamily="34" charset="0"/>
                <a:cs typeface="Calibri" panose="020F0502020204030204" pitchFamily="34" charset="0"/>
              </a:rPr>
              <a:t>Riski </a:t>
            </a:r>
            <a:r>
              <a:rPr lang="tr-TR" sz="2800" b="1" u="sng" dirty="0">
                <a:solidFill>
                  <a:srgbClr val="C00000"/>
                </a:solidFill>
                <a:latin typeface="Calibri" panose="020F0502020204030204" pitchFamily="34" charset="0"/>
                <a:cs typeface="Calibri" panose="020F0502020204030204" pitchFamily="34" charset="0"/>
              </a:rPr>
              <a:t>Kontrol Etmek/Azaltmak</a:t>
            </a:r>
            <a:r>
              <a:rPr lang="tr-TR" sz="2800" dirty="0">
                <a:solidFill>
                  <a:srgbClr val="C00000"/>
                </a:solidFill>
                <a:latin typeface="Calibri" panose="020F0502020204030204" pitchFamily="34" charset="0"/>
                <a:cs typeface="Calibri" panose="020F0502020204030204" pitchFamily="34" charset="0"/>
              </a:rPr>
              <a:t>: Risklerin kabul edilebilir bir seviyede tutulması için </a:t>
            </a:r>
            <a:r>
              <a:rPr lang="tr-TR" sz="2800" dirty="0" smtClean="0">
                <a:solidFill>
                  <a:srgbClr val="C00000"/>
                </a:solidFill>
                <a:latin typeface="Calibri" panose="020F0502020204030204" pitchFamily="34" charset="0"/>
                <a:cs typeface="Calibri" panose="020F0502020204030204" pitchFamily="34" charset="0"/>
              </a:rPr>
              <a:t>kontrol faaliyetleri </a:t>
            </a:r>
            <a:r>
              <a:rPr lang="tr-TR" sz="2800" dirty="0">
                <a:solidFill>
                  <a:srgbClr val="C00000"/>
                </a:solidFill>
                <a:latin typeface="Calibri" panose="020F0502020204030204" pitchFamily="34" charset="0"/>
                <a:cs typeface="Calibri" panose="020F0502020204030204" pitchFamily="34" charset="0"/>
              </a:rPr>
              <a:t>aracılığıyla riske cevap verme yöntemidir. Önleyici, Düzeltici, Yönlendirici </a:t>
            </a:r>
            <a:r>
              <a:rPr lang="tr-TR" sz="2800" dirty="0" smtClean="0">
                <a:solidFill>
                  <a:srgbClr val="C00000"/>
                </a:solidFill>
                <a:latin typeface="Calibri" panose="020F0502020204030204" pitchFamily="34" charset="0"/>
                <a:cs typeface="Calibri" panose="020F0502020204030204" pitchFamily="34" charset="0"/>
              </a:rPr>
              <a:t>ve Tespit </a:t>
            </a:r>
            <a:r>
              <a:rPr lang="tr-TR" sz="2800" dirty="0">
                <a:solidFill>
                  <a:srgbClr val="C00000"/>
                </a:solidFill>
                <a:latin typeface="Calibri" panose="020F0502020204030204" pitchFamily="34" charset="0"/>
                <a:cs typeface="Calibri" panose="020F0502020204030204" pitchFamily="34" charset="0"/>
              </a:rPr>
              <a:t>edici yöntemleri vasıtasıyla uygulanır. </a:t>
            </a:r>
            <a:r>
              <a:rPr lang="tr-TR" sz="2800" dirty="0" smtClean="0">
                <a:solidFill>
                  <a:srgbClr val="C00000"/>
                </a:solidFill>
                <a:latin typeface="Calibri" panose="020F0502020204030204" pitchFamily="34" charset="0"/>
                <a:cs typeface="Calibri" panose="020F0502020204030204" pitchFamily="34" charset="0"/>
              </a:rPr>
              <a:t>                                                       </a:t>
            </a:r>
            <a:r>
              <a:rPr lang="tr-TR" sz="2800" i="1" dirty="0" smtClean="0">
                <a:solidFill>
                  <a:srgbClr val="C00000"/>
                </a:solidFill>
                <a:latin typeface="Calibri" panose="020F0502020204030204" pitchFamily="34" charset="0"/>
                <a:cs typeface="Calibri" panose="020F0502020204030204" pitchFamily="34" charset="0"/>
              </a:rPr>
              <a:t>(</a:t>
            </a:r>
            <a:r>
              <a:rPr lang="tr-TR" sz="2800" i="1" dirty="0">
                <a:solidFill>
                  <a:srgbClr val="C00000"/>
                </a:solidFill>
                <a:latin typeface="Calibri" panose="020F0502020204030204" pitchFamily="34" charset="0"/>
                <a:cs typeface="Calibri" panose="020F0502020204030204" pitchFamily="34" charset="0"/>
              </a:rPr>
              <a:t>İşlem süreçlerinin etkinleştirilmesi, karar alma süreçlerine yönetimin daha fazla dahil olması, üst düzey yöneticilerin </a:t>
            </a:r>
            <a:r>
              <a:rPr lang="tr-TR" sz="2800" i="1" dirty="0" smtClean="0">
                <a:solidFill>
                  <a:srgbClr val="C00000"/>
                </a:solidFill>
                <a:latin typeface="Calibri" panose="020F0502020204030204" pitchFamily="34" charset="0"/>
                <a:cs typeface="Calibri" panose="020F0502020204030204" pitchFamily="34" charset="0"/>
              </a:rPr>
              <a:t>faaliyetleri </a:t>
            </a:r>
            <a:r>
              <a:rPr lang="tr-TR" sz="2800" i="1" dirty="0">
                <a:solidFill>
                  <a:srgbClr val="C00000"/>
                </a:solidFill>
                <a:latin typeface="Calibri" panose="020F0502020204030204" pitchFamily="34" charset="0"/>
                <a:cs typeface="Calibri" panose="020F0502020204030204" pitchFamily="34" charset="0"/>
              </a:rPr>
              <a:t>izlemesinin etkinleştirilmesi vb</a:t>
            </a:r>
            <a:r>
              <a:rPr lang="tr-TR" sz="2800" i="1" dirty="0" smtClean="0">
                <a:solidFill>
                  <a:srgbClr val="C00000"/>
                </a:solidFill>
                <a:latin typeface="Calibri" panose="020F0502020204030204" pitchFamily="34" charset="0"/>
                <a:cs typeface="Calibri" panose="020F0502020204030204" pitchFamily="34" charset="0"/>
              </a:rPr>
              <a:t>.)</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004967"/>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 KONTROL YÖNTEMLERİ (1)</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AutoNum type="alphaLcParenR"/>
            </a:pPr>
            <a:r>
              <a:rPr lang="tr-TR" sz="2800" b="1" dirty="0" smtClean="0">
                <a:solidFill>
                  <a:srgbClr val="C00000"/>
                </a:solidFill>
                <a:latin typeface="Calibri" panose="020F0502020204030204" pitchFamily="34" charset="0"/>
                <a:cs typeface="Calibri" panose="020F0502020204030204" pitchFamily="34" charset="0"/>
              </a:rPr>
              <a:t>Yönlendirici </a:t>
            </a:r>
            <a:r>
              <a:rPr lang="tr-TR" sz="2800" b="1" dirty="0">
                <a:solidFill>
                  <a:srgbClr val="C00000"/>
                </a:solidFill>
                <a:latin typeface="Calibri" panose="020F0502020204030204" pitchFamily="34" charset="0"/>
                <a:cs typeface="Calibri" panose="020F0502020204030204" pitchFamily="34" charset="0"/>
              </a:rPr>
              <a:t>Kontrol Yöntemi</a:t>
            </a:r>
            <a:r>
              <a:rPr lang="tr-TR" sz="2800" dirty="0">
                <a:solidFill>
                  <a:srgbClr val="C00000"/>
                </a:solidFill>
                <a:latin typeface="Calibri" panose="020F0502020204030204" pitchFamily="34" charset="0"/>
                <a:cs typeface="Calibri" panose="020F0502020204030204" pitchFamily="34" charset="0"/>
              </a:rPr>
              <a:t>: Riskin belirli bir sonuca ulaşmasının kesinleştirilmesi için tasarlanan yöntemdir. </a:t>
            </a:r>
            <a:r>
              <a:rPr lang="tr-TR" sz="2800" dirty="0" smtClean="0">
                <a:solidFill>
                  <a:srgbClr val="C00000"/>
                </a:solidFill>
                <a:latin typeface="Calibri" panose="020F0502020204030204" pitchFamily="34" charset="0"/>
                <a:cs typeface="Calibri" panose="020F0502020204030204" pitchFamily="34" charset="0"/>
              </a:rPr>
              <a:t>                                </a:t>
            </a:r>
            <a:r>
              <a:rPr lang="tr-TR" sz="2800" i="1" dirty="0" smtClean="0">
                <a:solidFill>
                  <a:srgbClr val="C00000"/>
                </a:solidFill>
                <a:latin typeface="Calibri" panose="020F0502020204030204" pitchFamily="34" charset="0"/>
                <a:cs typeface="Calibri" panose="020F0502020204030204" pitchFamily="34" charset="0"/>
              </a:rPr>
              <a:t>(‘Yoğun </a:t>
            </a:r>
            <a:r>
              <a:rPr lang="tr-TR" sz="2800" i="1" dirty="0">
                <a:solidFill>
                  <a:srgbClr val="C00000"/>
                </a:solidFill>
                <a:latin typeface="Calibri" panose="020F0502020204030204" pitchFamily="34" charset="0"/>
                <a:cs typeface="Calibri" panose="020F0502020204030204" pitchFamily="34" charset="0"/>
              </a:rPr>
              <a:t>b</a:t>
            </a:r>
            <a:r>
              <a:rPr lang="tr-TR" sz="2800" i="1" dirty="0" smtClean="0">
                <a:solidFill>
                  <a:srgbClr val="C00000"/>
                </a:solidFill>
                <a:latin typeface="Calibri" panose="020F0502020204030204" pitchFamily="34" charset="0"/>
                <a:cs typeface="Calibri" panose="020F0502020204030204" pitchFamily="34" charset="0"/>
              </a:rPr>
              <a:t>akıma </a:t>
            </a:r>
            <a:r>
              <a:rPr lang="tr-TR" sz="2800" i="1" dirty="0">
                <a:solidFill>
                  <a:srgbClr val="C00000"/>
                </a:solidFill>
                <a:latin typeface="Calibri" panose="020F0502020204030204" pitchFamily="34" charset="0"/>
                <a:cs typeface="Calibri" panose="020F0502020204030204" pitchFamily="34" charset="0"/>
              </a:rPr>
              <a:t>girmek </a:t>
            </a:r>
            <a:r>
              <a:rPr lang="tr-TR" sz="2800" i="1" dirty="0" smtClean="0">
                <a:solidFill>
                  <a:srgbClr val="C00000"/>
                </a:solidFill>
                <a:latin typeface="Calibri" panose="020F0502020204030204" pitchFamily="34" charset="0"/>
                <a:cs typeface="Calibri" panose="020F0502020204030204" pitchFamily="34" charset="0"/>
              </a:rPr>
              <a:t>yasaktır’ </a:t>
            </a:r>
            <a:r>
              <a:rPr lang="tr-TR" sz="2800" i="1" dirty="0">
                <a:solidFill>
                  <a:srgbClr val="C00000"/>
                </a:solidFill>
                <a:latin typeface="Calibri" panose="020F0502020204030204" pitchFamily="34" charset="0"/>
                <a:cs typeface="Calibri" panose="020F0502020204030204" pitchFamily="34" charset="0"/>
              </a:rPr>
              <a:t>uyarısı) </a:t>
            </a:r>
            <a:endParaRPr lang="tr-TR" sz="2800" i="1" dirty="0" smtClean="0">
              <a:solidFill>
                <a:srgbClr val="C00000"/>
              </a:solidFill>
              <a:latin typeface="Calibri" panose="020F0502020204030204" pitchFamily="34" charset="0"/>
              <a:cs typeface="Calibri" panose="020F0502020204030204" pitchFamily="34" charset="0"/>
            </a:endParaRPr>
          </a:p>
          <a:p>
            <a:pPr marL="514350" indent="-514350">
              <a:lnSpc>
                <a:spcPct val="120000"/>
              </a:lnSpc>
              <a:spcBef>
                <a:spcPts val="600"/>
              </a:spcBef>
              <a:spcAft>
                <a:spcPts val="600"/>
              </a:spcAft>
              <a:buAutoNum type="alphaLcParenR"/>
            </a:pPr>
            <a:r>
              <a:rPr lang="tr-TR" sz="2800" b="1" dirty="0" smtClean="0">
                <a:solidFill>
                  <a:srgbClr val="C00000"/>
                </a:solidFill>
                <a:latin typeface="Calibri" panose="020F0502020204030204" pitchFamily="34" charset="0"/>
                <a:cs typeface="Calibri" panose="020F0502020204030204" pitchFamily="34" charset="0"/>
              </a:rPr>
              <a:t>Önleyici </a:t>
            </a:r>
            <a:r>
              <a:rPr lang="tr-TR" sz="2800" b="1" dirty="0">
                <a:solidFill>
                  <a:srgbClr val="C00000"/>
                </a:solidFill>
                <a:latin typeface="Calibri" panose="020F0502020204030204" pitchFamily="34" charset="0"/>
                <a:cs typeface="Calibri" panose="020F0502020204030204" pitchFamily="34" charset="0"/>
              </a:rPr>
              <a:t>Kontrol Yöntemi</a:t>
            </a:r>
            <a:r>
              <a:rPr lang="tr-TR" sz="2800" dirty="0">
                <a:solidFill>
                  <a:srgbClr val="C00000"/>
                </a:solidFill>
                <a:latin typeface="Calibri" panose="020F0502020204030204" pitchFamily="34" charset="0"/>
                <a:cs typeface="Calibri" panose="020F0502020204030204" pitchFamily="34" charset="0"/>
              </a:rPr>
              <a:t>: Riskin ortaya çıkabilecek istenmeyen sonuçlarını önlemek için tasarlanan yöntemdir. </a:t>
            </a:r>
            <a:r>
              <a:rPr lang="tr-TR" sz="2800" dirty="0" smtClean="0">
                <a:solidFill>
                  <a:srgbClr val="C00000"/>
                </a:solidFill>
                <a:latin typeface="Calibri" panose="020F0502020204030204" pitchFamily="34" charset="0"/>
                <a:cs typeface="Calibri" panose="020F0502020204030204" pitchFamily="34" charset="0"/>
              </a:rPr>
              <a:t>                      </a:t>
            </a:r>
            <a:r>
              <a:rPr lang="tr-TR" sz="2800" i="1" dirty="0" smtClean="0">
                <a:solidFill>
                  <a:srgbClr val="C00000"/>
                </a:solidFill>
                <a:latin typeface="Calibri" panose="020F0502020204030204" pitchFamily="34" charset="0"/>
                <a:cs typeface="Calibri" panose="020F0502020204030204" pitchFamily="34" charset="0"/>
              </a:rPr>
              <a:t>(</a:t>
            </a:r>
            <a:r>
              <a:rPr lang="tr-TR" sz="2800" i="1" dirty="0">
                <a:solidFill>
                  <a:srgbClr val="C00000"/>
                </a:solidFill>
                <a:latin typeface="Calibri" panose="020F0502020204030204" pitchFamily="34" charset="0"/>
                <a:cs typeface="Calibri" panose="020F0502020204030204" pitchFamily="34" charset="0"/>
              </a:rPr>
              <a:t>Uyarıya rağmen girmek isteyenler için güvenlik </a:t>
            </a:r>
            <a:r>
              <a:rPr lang="tr-TR" sz="2800" i="1" dirty="0" smtClean="0">
                <a:solidFill>
                  <a:srgbClr val="C00000"/>
                </a:solidFill>
                <a:latin typeface="Calibri" panose="020F0502020204030204" pitchFamily="34" charset="0"/>
                <a:cs typeface="Calibri" panose="020F0502020204030204" pitchFamily="34" charset="0"/>
              </a:rPr>
              <a:t>görevlisi belirleme)</a:t>
            </a:r>
            <a:r>
              <a:rPr lang="tr-TR" sz="2800" dirty="0">
                <a:solidFill>
                  <a:srgbClr val="C00000"/>
                </a:solidFill>
                <a:latin typeface="Calibri" panose="020F0502020204030204" pitchFamily="34" charset="0"/>
                <a:cs typeface="Calibri" panose="020F0502020204030204" pitchFamily="34" charset="0"/>
              </a:rPr>
              <a:t/>
            </a:r>
            <a:br>
              <a:rPr lang="tr-TR" sz="2800" dirty="0">
                <a:solidFill>
                  <a:srgbClr val="C00000"/>
                </a:solidFill>
                <a:latin typeface="Calibri" panose="020F0502020204030204" pitchFamily="34" charset="0"/>
                <a:cs typeface="Calibri" panose="020F0502020204030204" pitchFamily="34" charset="0"/>
              </a:rPr>
            </a:br>
            <a:r>
              <a:rPr lang="tr-TR" sz="2800" i="1" dirty="0">
                <a:solidFill>
                  <a:srgbClr val="C00000"/>
                </a:solidFill>
                <a:latin typeface="Calibri" panose="020F0502020204030204" pitchFamily="34" charset="0"/>
                <a:cs typeface="Calibri" panose="020F0502020204030204" pitchFamily="34" charset="0"/>
              </a:rPr>
              <a:t/>
            </a:r>
            <a:br>
              <a:rPr lang="tr-TR" sz="2800" i="1" dirty="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153402"/>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KONTROL YÖNTEMLERİ </a:t>
            </a:r>
            <a:r>
              <a:rPr lang="tr-TR" sz="2800" b="1" dirty="0" smtClean="0">
                <a:solidFill>
                  <a:srgbClr val="C00000"/>
                </a:solidFill>
                <a:latin typeface="Calibri" panose="020F0502020204030204" pitchFamily="34" charset="0"/>
                <a:cs typeface="Calibri" panose="020F0502020204030204" pitchFamily="34" charset="0"/>
              </a:rPr>
              <a:t>(2)</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lphaLcParenR" startAt="3"/>
            </a:pPr>
            <a:r>
              <a:rPr lang="tr-TR" sz="2800" b="1" dirty="0" smtClean="0">
                <a:solidFill>
                  <a:srgbClr val="C00000"/>
                </a:solidFill>
                <a:latin typeface="Calibri" panose="020F0502020204030204" pitchFamily="34" charset="0"/>
                <a:cs typeface="Calibri" panose="020F0502020204030204" pitchFamily="34" charset="0"/>
              </a:rPr>
              <a:t>Tespit </a:t>
            </a:r>
            <a:r>
              <a:rPr lang="tr-TR" sz="2800" b="1" dirty="0">
                <a:solidFill>
                  <a:srgbClr val="C00000"/>
                </a:solidFill>
                <a:latin typeface="Calibri" panose="020F0502020204030204" pitchFamily="34" charset="0"/>
                <a:cs typeface="Calibri" panose="020F0502020204030204" pitchFamily="34" charset="0"/>
              </a:rPr>
              <a:t>Edici Kontrol Yöntemi</a:t>
            </a:r>
            <a:r>
              <a:rPr lang="tr-TR" sz="2800" dirty="0">
                <a:solidFill>
                  <a:srgbClr val="C00000"/>
                </a:solidFill>
                <a:latin typeface="Calibri" panose="020F0502020204030204" pitchFamily="34" charset="0"/>
                <a:cs typeface="Calibri" panose="020F0502020204030204" pitchFamily="34" charset="0"/>
              </a:rPr>
              <a:t>: Riskin daha önceden tespit edilen istenmeyen sonuçlarının hangi sebep ile ortaya çıktığını saptamak için tasarlanan yöntemdir. </a:t>
            </a:r>
            <a:r>
              <a:rPr lang="tr-TR" sz="2800" dirty="0" smtClean="0">
                <a:solidFill>
                  <a:srgbClr val="C00000"/>
                </a:solidFill>
                <a:latin typeface="Calibri" panose="020F0502020204030204" pitchFamily="34" charset="0"/>
                <a:cs typeface="Calibri" panose="020F0502020204030204" pitchFamily="34" charset="0"/>
              </a:rPr>
              <a:t>                                                           </a:t>
            </a:r>
            <a:r>
              <a:rPr lang="tr-TR" sz="2800" i="1" dirty="0" smtClean="0">
                <a:solidFill>
                  <a:srgbClr val="C00000"/>
                </a:solidFill>
                <a:latin typeface="Calibri" panose="020F0502020204030204" pitchFamily="34" charset="0"/>
                <a:cs typeface="Calibri" panose="020F0502020204030204" pitchFamily="34" charset="0"/>
              </a:rPr>
              <a:t>(</a:t>
            </a:r>
            <a:r>
              <a:rPr lang="tr-TR" sz="2800" i="1" dirty="0">
                <a:solidFill>
                  <a:srgbClr val="C00000"/>
                </a:solidFill>
                <a:latin typeface="Calibri" panose="020F0502020204030204" pitchFamily="34" charset="0"/>
                <a:cs typeface="Calibri" panose="020F0502020204030204" pitchFamily="34" charset="0"/>
              </a:rPr>
              <a:t>Güvenlik görevlisinin hatalarını tespit </a:t>
            </a:r>
            <a:r>
              <a:rPr lang="tr-TR" sz="2800" i="1" dirty="0" smtClean="0">
                <a:solidFill>
                  <a:srgbClr val="C00000"/>
                </a:solidFill>
                <a:latin typeface="Calibri" panose="020F0502020204030204" pitchFamily="34" charset="0"/>
                <a:cs typeface="Calibri" panose="020F0502020204030204" pitchFamily="34" charset="0"/>
              </a:rPr>
              <a:t>etmek)</a:t>
            </a:r>
          </a:p>
          <a:p>
            <a:pPr marL="514350" indent="-514350">
              <a:lnSpc>
                <a:spcPct val="120000"/>
              </a:lnSpc>
              <a:spcBef>
                <a:spcPts val="600"/>
              </a:spcBef>
              <a:spcAft>
                <a:spcPts val="600"/>
              </a:spcAft>
              <a:buFont typeface="+mj-lt"/>
              <a:buAutoNum type="alphaLcParenR" startAt="3"/>
            </a:pPr>
            <a:r>
              <a:rPr lang="tr-TR" sz="2800" b="1" dirty="0" smtClean="0">
                <a:solidFill>
                  <a:srgbClr val="C00000"/>
                </a:solidFill>
                <a:latin typeface="Calibri" panose="020F0502020204030204" pitchFamily="34" charset="0"/>
                <a:cs typeface="Calibri" panose="020F0502020204030204" pitchFamily="34" charset="0"/>
              </a:rPr>
              <a:t>Düzeltici </a:t>
            </a:r>
            <a:r>
              <a:rPr lang="tr-TR" sz="2800" b="1" dirty="0">
                <a:solidFill>
                  <a:srgbClr val="C00000"/>
                </a:solidFill>
                <a:latin typeface="Calibri" panose="020F0502020204030204" pitchFamily="34" charset="0"/>
                <a:cs typeface="Calibri" panose="020F0502020204030204" pitchFamily="34" charset="0"/>
              </a:rPr>
              <a:t>Kontrol Yöntemi</a:t>
            </a:r>
            <a:r>
              <a:rPr lang="tr-TR" sz="2800" dirty="0">
                <a:solidFill>
                  <a:srgbClr val="C00000"/>
                </a:solidFill>
                <a:latin typeface="Calibri" panose="020F0502020204030204" pitchFamily="34" charset="0"/>
                <a:cs typeface="Calibri" panose="020F0502020204030204" pitchFamily="34" charset="0"/>
              </a:rPr>
              <a:t>: Riskin meydana gelebilecek olan olumsuz sonuçlarını düzeltmek için tasarlanan yöntemdir. </a:t>
            </a:r>
            <a:r>
              <a:rPr lang="tr-TR" sz="2800" dirty="0" smtClean="0">
                <a:solidFill>
                  <a:srgbClr val="C00000"/>
                </a:solidFill>
                <a:latin typeface="Calibri" panose="020F0502020204030204" pitchFamily="34" charset="0"/>
                <a:cs typeface="Calibri" panose="020F0502020204030204" pitchFamily="34" charset="0"/>
              </a:rPr>
              <a:t>          </a:t>
            </a:r>
            <a:r>
              <a:rPr lang="tr-TR" sz="2800" i="1" dirty="0" smtClean="0">
                <a:solidFill>
                  <a:srgbClr val="C00000"/>
                </a:solidFill>
                <a:latin typeface="Calibri" panose="020F0502020204030204" pitchFamily="34" charset="0"/>
                <a:cs typeface="Calibri" panose="020F0502020204030204" pitchFamily="34" charset="0"/>
              </a:rPr>
              <a:t>(</a:t>
            </a:r>
            <a:r>
              <a:rPr lang="tr-TR" sz="2800" i="1" dirty="0">
                <a:solidFill>
                  <a:srgbClr val="C00000"/>
                </a:solidFill>
                <a:latin typeface="Calibri" panose="020F0502020204030204" pitchFamily="34" charset="0"/>
                <a:cs typeface="Calibri" panose="020F0502020204030204" pitchFamily="34" charset="0"/>
              </a:rPr>
              <a:t>Tüm uyarı ve önlemlere rağmen kurallara uyulmaması durumunda ceza vermek)</a:t>
            </a: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09224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smtClean="0">
                <a:solidFill>
                  <a:srgbClr val="C00000"/>
                </a:solidFill>
                <a:latin typeface="Calibri" panose="020F0502020204030204" pitchFamily="34" charset="0"/>
                <a:cs typeface="Calibri" panose="020F0502020204030204" pitchFamily="34" charset="0"/>
              </a:rPr>
              <a:t>Sonraki Aşama</a:t>
            </a:r>
            <a:endParaRPr lang="tr-TR" sz="2800" dirty="0">
              <a:solidFill>
                <a:srgbClr val="C0000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rotWithShape="1">
          <a:blip r:embed="rId2"/>
          <a:srcRect l="5726" r="23629"/>
          <a:stretch/>
        </p:blipFill>
        <p:spPr>
          <a:xfrm>
            <a:off x="1789471" y="1339410"/>
            <a:ext cx="8613058" cy="4963034"/>
          </a:xfrm>
          <a:prstGeom prst="rect">
            <a:avLst/>
          </a:prstGeom>
        </p:spPr>
      </p:pic>
    </p:spTree>
    <p:extLst>
      <p:ext uri="{BB962C8B-B14F-4D97-AF65-F5344CB8AC3E}">
        <p14:creationId xmlns:p14="http://schemas.microsoft.com/office/powerpoint/2010/main" val="443518356"/>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a:t>
            </a:r>
            <a:r>
              <a:rPr lang="sv-SE" sz="2800" b="1" dirty="0">
                <a:solidFill>
                  <a:srgbClr val="C00000"/>
                </a:solidFill>
                <a:latin typeface="Calibri" panose="020F0502020204030204" pitchFamily="34" charset="0"/>
                <a:cs typeface="Calibri" panose="020F0502020204030204" pitchFamily="34" charset="0"/>
              </a:rPr>
              <a:t>SKE CEVAP VERME YÖNTEMLER</a:t>
            </a:r>
            <a:r>
              <a:rPr lang="tr-TR" sz="2800" b="1" dirty="0">
                <a:solidFill>
                  <a:srgbClr val="C00000"/>
                </a:solidFill>
                <a:latin typeface="Calibri" panose="020F0502020204030204" pitchFamily="34" charset="0"/>
                <a:cs typeface="Calibri" panose="020F0502020204030204" pitchFamily="34" charset="0"/>
              </a:rPr>
              <a:t>İ </a:t>
            </a:r>
            <a:endParaRPr lang="tr-TR" sz="2800" b="1" dirty="0" smtClean="0">
              <a:solidFill>
                <a:srgbClr val="C00000"/>
              </a:solidFill>
              <a:latin typeface="Calibri" panose="020F0502020204030204" pitchFamily="34" charset="0"/>
              <a:cs typeface="Calibri" panose="020F0502020204030204" pitchFamily="34" charset="0"/>
            </a:endParaRPr>
          </a:p>
          <a:p>
            <a:pPr algn="ctr"/>
            <a:r>
              <a:rPr lang="tr-TR" sz="2800" b="1" dirty="0" smtClean="0">
                <a:solidFill>
                  <a:srgbClr val="C00000"/>
                </a:solidFill>
                <a:latin typeface="Calibri" panose="020F0502020204030204" pitchFamily="34" charset="0"/>
                <a:cs typeface="Calibri" panose="020F0502020204030204" pitchFamily="34" charset="0"/>
              </a:rPr>
              <a:t>ÖRNEKLER</a:t>
            </a:r>
            <a:endParaRPr lang="tr-TR" sz="2800" b="1"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317" y="1819814"/>
            <a:ext cx="6195367" cy="3218372"/>
          </a:xfrm>
          <a:prstGeom prst="rect">
            <a:avLst/>
          </a:prstGeom>
        </p:spPr>
      </p:pic>
    </p:spTree>
    <p:extLst>
      <p:ext uri="{BB962C8B-B14F-4D97-AF65-F5344CB8AC3E}">
        <p14:creationId xmlns:p14="http://schemas.microsoft.com/office/powerpoint/2010/main" val="2974148309"/>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C00000"/>
                </a:solidFill>
                <a:latin typeface="Calibri" panose="020F0502020204030204" pitchFamily="34" charset="0"/>
                <a:cs typeface="Calibri" panose="020F0502020204030204" pitchFamily="34" charset="0"/>
              </a:rPr>
              <a:t>R</a:t>
            </a:r>
            <a:r>
              <a:rPr lang="tr-TR" sz="2800" b="1" dirty="0" smtClean="0">
                <a:solidFill>
                  <a:srgbClr val="C00000"/>
                </a:solidFill>
                <a:latin typeface="Calibri" panose="020F0502020204030204" pitchFamily="34" charset="0"/>
                <a:cs typeface="Calibri" panose="020F0502020204030204" pitchFamily="34" charset="0"/>
              </a:rPr>
              <a:t>İ</a:t>
            </a:r>
            <a:r>
              <a:rPr lang="sv-SE" sz="2800" b="1" dirty="0" smtClean="0">
                <a:solidFill>
                  <a:srgbClr val="C00000"/>
                </a:solidFill>
                <a:latin typeface="Calibri" panose="020F0502020204030204" pitchFamily="34" charset="0"/>
                <a:cs typeface="Calibri" panose="020F0502020204030204" pitchFamily="34" charset="0"/>
              </a:rPr>
              <a:t>SKE CEVAP VERME YÖNTEMLER</a:t>
            </a:r>
            <a:r>
              <a:rPr lang="tr-TR" sz="2800" b="1" dirty="0" smtClean="0">
                <a:solidFill>
                  <a:srgbClr val="C00000"/>
                </a:solidFill>
                <a:latin typeface="Calibri" panose="020F0502020204030204" pitchFamily="34" charset="0"/>
                <a:cs typeface="Calibri" panose="020F0502020204030204" pitchFamily="34" charset="0"/>
              </a:rPr>
              <a:t>İ ÖRNEKLER</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İdareniz yeni bir Bilişim Teknolojileri (BT) sistemi almaya karar verdi.</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Risklerinizi tanımlıyorsunuz</a:t>
            </a:r>
            <a:r>
              <a:rPr lang="tr-TR" sz="2800" b="1" dirty="0" smtClean="0">
                <a:solidFill>
                  <a:srgbClr val="C00000"/>
                </a:solidFill>
                <a:latin typeface="Calibri" panose="020F0502020204030204" pitchFamily="34" charset="0"/>
                <a:cs typeface="Calibri" panose="020F0502020204030204" pitchFamily="34" charset="0"/>
              </a:rPr>
              <a:t>: </a:t>
            </a:r>
            <a:r>
              <a:rPr lang="tr-TR" sz="2800" b="1" dirty="0" smtClean="0">
                <a:solidFill>
                  <a:srgbClr val="C00000"/>
                </a:solidFill>
                <a:latin typeface="Calibri" panose="020F0502020204030204" pitchFamily="34" charset="0"/>
                <a:cs typeface="Calibri" panose="020F0502020204030204" pitchFamily="34" charset="0"/>
                <a:hlinkClick r:id="rId2" action="ppaction://hlinksldjump"/>
              </a:rPr>
              <a:t>Sorular</a:t>
            </a:r>
            <a:endParaRPr lang="tr-TR"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1:</a:t>
            </a:r>
            <a:r>
              <a:rPr lang="tr-TR" sz="2800" dirty="0">
                <a:solidFill>
                  <a:srgbClr val="C00000"/>
                </a:solidFill>
                <a:latin typeface="Calibri" panose="020F0502020204030204" pitchFamily="34" charset="0"/>
                <a:cs typeface="Calibri" panose="020F0502020204030204" pitchFamily="34" charset="0"/>
              </a:rPr>
              <a:t> Yeni sistemin yanıt süresinin yetersiz olması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2:</a:t>
            </a:r>
            <a:r>
              <a:rPr lang="tr-TR" sz="2800" dirty="0">
                <a:solidFill>
                  <a:srgbClr val="C00000"/>
                </a:solidFill>
                <a:latin typeface="Calibri" panose="020F0502020204030204" pitchFamily="34" charset="0"/>
                <a:cs typeface="Calibri" panose="020F0502020204030204" pitchFamily="34" charset="0"/>
              </a:rPr>
              <a:t> Eski BT sisteminden yeni sisteme verilerin doğru bir şekilde aktarılmaması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3:</a:t>
            </a:r>
            <a:r>
              <a:rPr lang="tr-TR" sz="2800" dirty="0">
                <a:solidFill>
                  <a:srgbClr val="C00000"/>
                </a:solidFill>
                <a:latin typeface="Calibri" panose="020F0502020204030204" pitchFamily="34" charset="0"/>
                <a:cs typeface="Calibri" panose="020F0502020204030204" pitchFamily="34" charset="0"/>
              </a:rPr>
              <a:t> Yeni BT sistemini işletecek yetkinliğin olmaması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4:</a:t>
            </a:r>
            <a:r>
              <a:rPr lang="tr-TR" sz="2800" dirty="0">
                <a:solidFill>
                  <a:srgbClr val="C00000"/>
                </a:solidFill>
                <a:latin typeface="Calibri" panose="020F0502020204030204" pitchFamily="34" charset="0"/>
                <a:cs typeface="Calibri" panose="020F0502020204030204" pitchFamily="34" charset="0"/>
              </a:rPr>
              <a:t> Yeni BT sisteminin çalışmaması.</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Bu risklere ne tür cevaplar verebilirsiniz</a:t>
            </a:r>
            <a:r>
              <a:rPr lang="tr-TR" sz="2800" dirty="0" smtClean="0">
                <a:solidFill>
                  <a:srgbClr val="C00000"/>
                </a:solidFill>
                <a:latin typeface="Calibri" panose="020F0502020204030204" pitchFamily="34" charset="0"/>
                <a:cs typeface="Calibri" panose="020F0502020204030204" pitchFamily="34" charset="0"/>
              </a:rPr>
              <a:t>?</a:t>
            </a: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1</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0306361"/>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Yeni sistemin yanıt süresinin yetersiz olması</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Kabul et: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Size yeni BT sisteminin 5 saniyelik bir yanıt hızı olduğu söylendi.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Bu süre, mevcut sisteminkine benzer bir süre olduğundan daha hızlı olmasına ihtiyacınız olmadığına karar verebilirsiniz.</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1</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559814"/>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Eski BT sisteminden yeni sisteme verilerin doğru bir şekilde </a:t>
            </a:r>
            <a:r>
              <a:rPr lang="sv-SE" sz="2800" b="1" dirty="0" smtClean="0">
                <a:solidFill>
                  <a:srgbClr val="C00000"/>
                </a:solidFill>
                <a:latin typeface="Calibri" panose="020F0502020204030204" pitchFamily="34" charset="0"/>
                <a:cs typeface="Calibri" panose="020F0502020204030204" pitchFamily="34" charset="0"/>
              </a:rPr>
              <a:t>aktarılmaması</a:t>
            </a:r>
            <a:r>
              <a:rPr lang="tr-TR" sz="2800" b="1" dirty="0" smtClean="0">
                <a:solidFill>
                  <a:srgbClr val="C00000"/>
                </a:solidFill>
                <a:latin typeface="Calibri" panose="020F0502020204030204" pitchFamily="34" charset="0"/>
                <a:cs typeface="Calibri" panose="020F0502020204030204" pitchFamily="34" charset="0"/>
              </a:rPr>
              <a:t> (1)</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rPr>
              <a:t>Kontrol </a:t>
            </a:r>
            <a:r>
              <a:rPr lang="tr-TR" sz="2800" b="1" dirty="0">
                <a:solidFill>
                  <a:srgbClr val="C00000"/>
                </a:solidFill>
                <a:latin typeface="Calibri" panose="020F0502020204030204" pitchFamily="34" charset="0"/>
                <a:cs typeface="Calibri" panose="020F0502020204030204" pitchFamily="34" charset="0"/>
              </a:rPr>
              <a:t>et: </a:t>
            </a:r>
            <a:r>
              <a:rPr lang="tr-TR" sz="2800" dirty="0">
                <a:solidFill>
                  <a:srgbClr val="C00000"/>
                </a:solidFill>
                <a:latin typeface="Calibri" panose="020F0502020204030204" pitchFamily="34" charset="0"/>
                <a:cs typeface="Calibri" panose="020F0502020204030204" pitchFamily="34" charset="0"/>
              </a:rPr>
              <a:t>Verinin doğru bir şekilde aktarılmasını sağlamak için kontrol faaliyeti </a:t>
            </a:r>
            <a:r>
              <a:rPr lang="tr-TR" sz="2800" dirty="0" smtClean="0">
                <a:solidFill>
                  <a:srgbClr val="C00000"/>
                </a:solidFill>
                <a:latin typeface="Calibri" panose="020F0502020204030204" pitchFamily="34" charset="0"/>
                <a:cs typeface="Calibri" panose="020F0502020204030204" pitchFamily="34" charset="0"/>
              </a:rPr>
              <a:t>belirlersiniz.</a:t>
            </a: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Yönlendirici kontroller: </a:t>
            </a:r>
            <a:r>
              <a:rPr lang="tr-TR" sz="2800" dirty="0">
                <a:solidFill>
                  <a:srgbClr val="C00000"/>
                </a:solidFill>
                <a:latin typeface="Calibri" panose="020F0502020204030204" pitchFamily="34" charset="0"/>
                <a:cs typeface="Calibri" panose="020F0502020204030204" pitchFamily="34" charset="0"/>
              </a:rPr>
              <a:t>Yeni sistemi geliştirme üzerine çalışan BT personelinin yeterli nitelik ve deneyime sahip olmasını sağlarsınız.</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Önleyici kontroller: </a:t>
            </a:r>
            <a:r>
              <a:rPr lang="tr-TR" sz="2800" dirty="0">
                <a:solidFill>
                  <a:srgbClr val="C00000"/>
                </a:solidFill>
                <a:latin typeface="Calibri" panose="020F0502020204030204" pitchFamily="34" charset="0"/>
                <a:cs typeface="Calibri" panose="020F0502020204030204" pitchFamily="34" charset="0"/>
              </a:rPr>
              <a:t>Aktarım sırasında verinin bozulmadığından emin olmak için sistemi kabul etmeden önce yeni BT sistemi üzerinde test yaparsınız.</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1</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08397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Eski BT sisteminden yeni sisteme verilerin doğru bir şekilde </a:t>
            </a:r>
            <a:r>
              <a:rPr lang="sv-SE" sz="2800" b="1" dirty="0" smtClean="0">
                <a:solidFill>
                  <a:srgbClr val="C00000"/>
                </a:solidFill>
                <a:latin typeface="Calibri" panose="020F0502020204030204" pitchFamily="34" charset="0"/>
                <a:cs typeface="Calibri" panose="020F0502020204030204" pitchFamily="34" charset="0"/>
              </a:rPr>
              <a:t>aktarılmaması</a:t>
            </a:r>
            <a:r>
              <a:rPr lang="tr-TR" sz="2800" b="1" dirty="0" smtClean="0">
                <a:solidFill>
                  <a:srgbClr val="C00000"/>
                </a:solidFill>
                <a:latin typeface="Calibri" panose="020F0502020204030204" pitchFamily="34" charset="0"/>
                <a:cs typeface="Calibri" panose="020F0502020204030204" pitchFamily="34" charset="0"/>
              </a:rPr>
              <a:t> (2)</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Tespit edici kontroller</a:t>
            </a:r>
            <a:r>
              <a:rPr lang="tr-TR" sz="2800" dirty="0">
                <a:solidFill>
                  <a:srgbClr val="C00000"/>
                </a:solidFill>
                <a:latin typeface="Calibri" panose="020F0502020204030204" pitchFamily="34" charset="0"/>
                <a:cs typeface="Calibri" panose="020F0502020204030204" pitchFamily="34" charset="0"/>
              </a:rPr>
              <a:t>: Yeni sistemi işletmeye başladıktan bir ay sonra, eski sistemden yeni sisteme aktarılan sürekli verilerin doğru olup olmadığını anlamak için test yaparsınız.</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Düzeltici kontroller</a:t>
            </a:r>
            <a:r>
              <a:rPr lang="tr-TR" sz="2800" dirty="0">
                <a:solidFill>
                  <a:srgbClr val="C00000"/>
                </a:solidFill>
                <a:latin typeface="Calibri" panose="020F0502020204030204" pitchFamily="34" charset="0"/>
                <a:cs typeface="Calibri" panose="020F0502020204030204" pitchFamily="34" charset="0"/>
              </a:rPr>
              <a:t>: Eski sistemden aktarılan veri ile yeni sistemdeki verinin karşılaştırılması sonucu hatalı veri aktarımı olduğu tespit edilmişse programda gerekli değişikliği yaparsınız/yaptırırsınız.</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1</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961294"/>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Yeni BT sistemini işletecek yetkinliğin olmaması</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Devret: </a:t>
            </a:r>
            <a:r>
              <a:rPr lang="tr-TR" sz="2800" dirty="0">
                <a:solidFill>
                  <a:srgbClr val="C00000"/>
                </a:solidFill>
                <a:latin typeface="Calibri" panose="020F0502020204030204" pitchFamily="34" charset="0"/>
                <a:cs typeface="Calibri" panose="020F0502020204030204" pitchFamily="34" charset="0"/>
              </a:rPr>
              <a:t>Yeni sisteminin işletilmesinin sorumluluğunu makul bir süre hizmeti satın aldığınız yere devredersiniz.</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1</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9125993"/>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Yeni BT sisteminin </a:t>
            </a:r>
            <a:r>
              <a:rPr lang="sv-SE" sz="2800" b="1" dirty="0" smtClean="0">
                <a:solidFill>
                  <a:srgbClr val="C00000"/>
                </a:solidFill>
                <a:latin typeface="Calibri" panose="020F0502020204030204" pitchFamily="34" charset="0"/>
                <a:cs typeface="Calibri" panose="020F0502020204030204" pitchFamily="34" charset="0"/>
              </a:rPr>
              <a:t>çalışmaması</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Kaçın: </a:t>
            </a:r>
            <a:r>
              <a:rPr lang="tr-TR" sz="2800" dirty="0">
                <a:solidFill>
                  <a:srgbClr val="C00000"/>
                </a:solidFill>
                <a:latin typeface="Calibri" panose="020F0502020204030204" pitchFamily="34" charset="0"/>
                <a:cs typeface="Calibri" panose="020F0502020204030204" pitchFamily="34" charset="0"/>
              </a:rPr>
              <a:t>Eğer yeni BT sisteminin test aşamasında çalışmadığı anlaşılırsa, bu sistemi almaktan vazgeçersiniz. Alternatif bir BT sistemi araştırırsınız.</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1</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899154"/>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İŞ AKIŞI ÜZERİNDE RİSKLERİ TESPİT ETME ÖRNEKLERİ - 1</a:t>
            </a:r>
            <a:endParaRPr lang="tr-TR" sz="2800" b="1"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221" y="1819814"/>
            <a:ext cx="4827558" cy="3218372"/>
          </a:xfrm>
          <a:prstGeom prst="rect">
            <a:avLst/>
          </a:prstGeom>
        </p:spPr>
      </p:pic>
    </p:spTree>
    <p:extLst>
      <p:ext uri="{BB962C8B-B14F-4D97-AF65-F5344CB8AC3E}">
        <p14:creationId xmlns:p14="http://schemas.microsoft.com/office/powerpoint/2010/main" val="3893397840"/>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Doğrudan Temin Yöntemiyle Mal Alım </a:t>
            </a:r>
            <a:r>
              <a:rPr lang="sv-SE" sz="2800" b="1" dirty="0" smtClean="0">
                <a:solidFill>
                  <a:srgbClr val="C00000"/>
                </a:solidFill>
                <a:latin typeface="Calibri" panose="020F0502020204030204" pitchFamily="34" charset="0"/>
                <a:cs typeface="Calibri" panose="020F0502020204030204" pitchFamily="34" charset="0"/>
              </a:rPr>
              <a:t>Süreci</a:t>
            </a:r>
            <a:r>
              <a:rPr lang="tr-TR" sz="2800" b="1" dirty="0" smtClean="0">
                <a:solidFill>
                  <a:srgbClr val="C00000"/>
                </a:solidFill>
                <a:latin typeface="Calibri" panose="020F0502020204030204" pitchFamily="34" charset="0"/>
                <a:cs typeface="Calibri" panose="020F0502020204030204" pitchFamily="34" charset="0"/>
              </a:rPr>
              <a:t> (1)</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140840"/>
            <a:ext cx="10422193" cy="5739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rPr>
              <a:t>Sürecin </a:t>
            </a:r>
            <a:r>
              <a:rPr lang="tr-TR" sz="2800" b="1" dirty="0">
                <a:solidFill>
                  <a:srgbClr val="C00000"/>
                </a:solidFill>
                <a:latin typeface="Calibri" panose="020F0502020204030204" pitchFamily="34" charset="0"/>
                <a:cs typeface="Calibri" panose="020F0502020204030204" pitchFamily="34" charset="0"/>
              </a:rPr>
              <a:t>Hedefi</a:t>
            </a:r>
            <a:r>
              <a:rPr lang="tr-TR" sz="2800" dirty="0">
                <a:solidFill>
                  <a:srgbClr val="C00000"/>
                </a:solidFill>
                <a:latin typeface="Calibri" panose="020F0502020204030204" pitchFamily="34" charset="0"/>
                <a:cs typeface="Calibri" panose="020F0502020204030204" pitchFamily="34" charset="0"/>
              </a:rPr>
              <a:t>: Doğrudan Temin Yöntemiyle yapılan Mal Alımlarının Verimli Şekilde Sonuçlandırılarak ihtiyaçlarının karşılanması.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Sürecin Tanımı (İş Akışı):</a:t>
            </a:r>
          </a:p>
          <a:p>
            <a:pPr marL="514350" indent="-514350">
              <a:lnSpc>
                <a:spcPct val="120000"/>
              </a:lnSpc>
              <a:spcBef>
                <a:spcPts val="600"/>
              </a:spcBef>
              <a:spcAft>
                <a:spcPts val="600"/>
              </a:spcAft>
              <a:buFont typeface="+mj-lt"/>
              <a:buAutoNum type="arabicPeriod"/>
            </a:pPr>
            <a:r>
              <a:rPr lang="tr-TR" sz="2800" dirty="0">
                <a:solidFill>
                  <a:srgbClr val="C00000"/>
                </a:solidFill>
                <a:latin typeface="Calibri" panose="020F0502020204030204" pitchFamily="34" charset="0"/>
                <a:cs typeface="Calibri" panose="020F0502020204030204" pitchFamily="34" charset="0"/>
              </a:rPr>
              <a:t>Birimin ortaya çıkan mal alım ihtiyacının tespit edilmesi üzerine yeterli serbest ödenek olup olmadığı kontrol edilir. Yeterli ödenek varsa harcama yetkilisinden harcama talimatı alınır ve piyasa fiyat araştırması yapacak komisyon </a:t>
            </a:r>
            <a:r>
              <a:rPr lang="tr-TR" sz="2800" dirty="0" smtClean="0">
                <a:solidFill>
                  <a:srgbClr val="C00000"/>
                </a:solidFill>
                <a:latin typeface="Calibri" panose="020F0502020204030204" pitchFamily="34" charset="0"/>
                <a:cs typeface="Calibri" panose="020F0502020204030204" pitchFamily="34" charset="0"/>
              </a:rPr>
              <a:t>belirlenir.</a:t>
            </a:r>
          </a:p>
          <a:p>
            <a:pPr marL="514350" indent="-514350">
              <a:lnSpc>
                <a:spcPct val="120000"/>
              </a:lnSpc>
              <a:spcBef>
                <a:spcPts val="600"/>
              </a:spcBef>
              <a:spcAft>
                <a:spcPts val="600"/>
              </a:spcAft>
              <a:buFont typeface="+mj-lt"/>
              <a:buAutoNum type="arabicPeriod"/>
            </a:pPr>
            <a:r>
              <a:rPr lang="tr-TR" sz="2800" dirty="0" smtClean="0">
                <a:solidFill>
                  <a:srgbClr val="C00000"/>
                </a:solidFill>
                <a:latin typeface="Calibri" panose="020F0502020204030204" pitchFamily="34" charset="0"/>
                <a:cs typeface="Calibri" panose="020F0502020204030204" pitchFamily="34" charset="0"/>
              </a:rPr>
              <a:t>Komisyon </a:t>
            </a:r>
            <a:r>
              <a:rPr lang="tr-TR" sz="2800" dirty="0">
                <a:solidFill>
                  <a:srgbClr val="C00000"/>
                </a:solidFill>
                <a:latin typeface="Calibri" panose="020F0502020204030204" pitchFamily="34" charset="0"/>
                <a:cs typeface="Calibri" panose="020F0502020204030204" pitchFamily="34" charset="0"/>
              </a:rPr>
              <a:t>piyasa fiyat araştırmasını yaparak piyasa fiyat araştırma tutanağını düzenler</a:t>
            </a:r>
            <a:r>
              <a:rPr lang="tr-TR" sz="2800" dirty="0" smtClean="0">
                <a:solidFill>
                  <a:srgbClr val="C00000"/>
                </a:solidFill>
                <a:latin typeface="Calibri" panose="020F0502020204030204" pitchFamily="34" charset="0"/>
                <a:cs typeface="Calibri" panose="020F0502020204030204" pitchFamily="34" charset="0"/>
              </a:rPr>
              <a:t>.</a:t>
            </a:r>
          </a:p>
          <a:p>
            <a:pPr marL="514350" indent="-514350">
              <a:lnSpc>
                <a:spcPct val="120000"/>
              </a:lnSpc>
              <a:spcBef>
                <a:spcPts val="600"/>
              </a:spcBef>
              <a:spcAft>
                <a:spcPts val="600"/>
              </a:spcAft>
              <a:buFont typeface="+mj-lt"/>
              <a:buAutoNum type="arabicPeriod"/>
            </a:pPr>
            <a:r>
              <a:rPr lang="tr-TR" sz="2800" dirty="0" smtClean="0">
                <a:solidFill>
                  <a:srgbClr val="C00000"/>
                </a:solidFill>
                <a:latin typeface="Calibri" panose="020F0502020204030204" pitchFamily="34" charset="0"/>
                <a:cs typeface="Calibri" panose="020F0502020204030204" pitchFamily="34" charset="0"/>
              </a:rPr>
              <a:t>Alım yapılır.</a:t>
            </a: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2789212"/>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Doğrudan Temin Yöntemiyle Mal Alım </a:t>
            </a:r>
            <a:r>
              <a:rPr lang="sv-SE" sz="2800" b="1" dirty="0" smtClean="0">
                <a:solidFill>
                  <a:srgbClr val="C00000"/>
                </a:solidFill>
                <a:latin typeface="Calibri" panose="020F0502020204030204" pitchFamily="34" charset="0"/>
                <a:cs typeface="Calibri" panose="020F0502020204030204" pitchFamily="34" charset="0"/>
              </a:rPr>
              <a:t>Süreci</a:t>
            </a:r>
            <a:r>
              <a:rPr lang="tr-TR" sz="2800" b="1" dirty="0" smtClean="0">
                <a:solidFill>
                  <a:srgbClr val="C00000"/>
                </a:solidFill>
                <a:latin typeface="Calibri" panose="020F0502020204030204" pitchFamily="34" charset="0"/>
                <a:cs typeface="Calibri" panose="020F0502020204030204" pitchFamily="34" charset="0"/>
              </a:rPr>
              <a:t> (2)</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5994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rabicPeriod" startAt="4"/>
            </a:pPr>
            <a:r>
              <a:rPr lang="tr-TR" sz="2800" dirty="0" smtClean="0">
                <a:solidFill>
                  <a:srgbClr val="C00000"/>
                </a:solidFill>
                <a:latin typeface="Calibri" panose="020F0502020204030204" pitchFamily="34" charset="0"/>
                <a:cs typeface="Calibri" panose="020F0502020204030204" pitchFamily="34" charset="0"/>
              </a:rPr>
              <a:t>Karar </a:t>
            </a:r>
            <a:r>
              <a:rPr lang="tr-TR" sz="2800" dirty="0">
                <a:solidFill>
                  <a:srgbClr val="C00000"/>
                </a:solidFill>
                <a:latin typeface="Calibri" panose="020F0502020204030204" pitchFamily="34" charset="0"/>
                <a:cs typeface="Calibri" panose="020F0502020204030204" pitchFamily="34" charset="0"/>
              </a:rPr>
              <a:t>verilen firmadan alınan mallarının kontrolü için en az üç kişiden teşkil edilen muayene ve kabul komisyonu istenen malları gerekli incelemeyi yapmak üzere tutanak karşılığında teslim </a:t>
            </a:r>
            <a:r>
              <a:rPr lang="tr-TR" sz="2800" dirty="0" smtClean="0">
                <a:solidFill>
                  <a:srgbClr val="C00000"/>
                </a:solidFill>
                <a:latin typeface="Calibri" panose="020F0502020204030204" pitchFamily="34" charset="0"/>
                <a:cs typeface="Calibri" panose="020F0502020204030204" pitchFamily="34" charset="0"/>
              </a:rPr>
              <a:t>alır.</a:t>
            </a:r>
          </a:p>
          <a:p>
            <a:pPr marL="514350" indent="-514350">
              <a:lnSpc>
                <a:spcPct val="120000"/>
              </a:lnSpc>
              <a:spcBef>
                <a:spcPts val="600"/>
              </a:spcBef>
              <a:spcAft>
                <a:spcPts val="600"/>
              </a:spcAft>
              <a:buFont typeface="+mj-lt"/>
              <a:buAutoNum type="arabicPeriod" startAt="4"/>
            </a:pPr>
            <a:r>
              <a:rPr lang="tr-TR" sz="2800" dirty="0" smtClean="0">
                <a:solidFill>
                  <a:srgbClr val="C00000"/>
                </a:solidFill>
                <a:latin typeface="Calibri" panose="020F0502020204030204" pitchFamily="34" charset="0"/>
                <a:cs typeface="Calibri" panose="020F0502020204030204" pitchFamily="34" charset="0"/>
              </a:rPr>
              <a:t>Teslim </a:t>
            </a:r>
            <a:r>
              <a:rPr lang="tr-TR" sz="2800" dirty="0">
                <a:solidFill>
                  <a:srgbClr val="C00000"/>
                </a:solidFill>
                <a:latin typeface="Calibri" panose="020F0502020204030204" pitchFamily="34" charset="0"/>
                <a:cs typeface="Calibri" panose="020F0502020204030204" pitchFamily="34" charset="0"/>
              </a:rPr>
              <a:t>alınan mallar kesilen faturaya uygun olarak Taşınır işlem fişi düzenlenerek kayıtlara </a:t>
            </a:r>
            <a:r>
              <a:rPr lang="tr-TR" sz="2800" dirty="0" smtClean="0">
                <a:solidFill>
                  <a:srgbClr val="C00000"/>
                </a:solidFill>
                <a:latin typeface="Calibri" panose="020F0502020204030204" pitchFamily="34" charset="0"/>
                <a:cs typeface="Calibri" panose="020F0502020204030204" pitchFamily="34" charset="0"/>
              </a:rPr>
              <a:t>alınır.</a:t>
            </a:r>
          </a:p>
          <a:p>
            <a:pPr marL="514350" indent="-514350">
              <a:lnSpc>
                <a:spcPct val="120000"/>
              </a:lnSpc>
              <a:spcBef>
                <a:spcPts val="600"/>
              </a:spcBef>
              <a:spcAft>
                <a:spcPts val="600"/>
              </a:spcAft>
              <a:buFont typeface="+mj-lt"/>
              <a:buAutoNum type="arabicPeriod" startAt="4"/>
            </a:pPr>
            <a:r>
              <a:rPr lang="tr-TR" sz="2800" dirty="0" smtClean="0">
                <a:solidFill>
                  <a:srgbClr val="C00000"/>
                </a:solidFill>
                <a:latin typeface="Calibri" panose="020F0502020204030204" pitchFamily="34" charset="0"/>
                <a:cs typeface="Calibri" panose="020F0502020204030204" pitchFamily="34" charset="0"/>
              </a:rPr>
              <a:t>Gerçekleştirme </a:t>
            </a:r>
            <a:r>
              <a:rPr lang="tr-TR" sz="2800" dirty="0">
                <a:solidFill>
                  <a:srgbClr val="C00000"/>
                </a:solidFill>
                <a:latin typeface="Calibri" panose="020F0502020204030204" pitchFamily="34" charset="0"/>
                <a:cs typeface="Calibri" panose="020F0502020204030204" pitchFamily="34" charset="0"/>
              </a:rPr>
              <a:t>görevlisi tarafından </a:t>
            </a:r>
            <a:r>
              <a:rPr lang="tr-TR" sz="2800" dirty="0" smtClean="0">
                <a:solidFill>
                  <a:srgbClr val="C00000"/>
                </a:solidFill>
                <a:latin typeface="Calibri" panose="020F0502020204030204" pitchFamily="34" charset="0"/>
                <a:cs typeface="Calibri" panose="020F0502020204030204" pitchFamily="34" charset="0"/>
              </a:rPr>
              <a:t>sistem üzerinden </a:t>
            </a:r>
            <a:r>
              <a:rPr lang="tr-TR" sz="2800" dirty="0">
                <a:solidFill>
                  <a:srgbClr val="C00000"/>
                </a:solidFill>
                <a:latin typeface="Calibri" panose="020F0502020204030204" pitchFamily="34" charset="0"/>
                <a:cs typeface="Calibri" panose="020F0502020204030204" pitchFamily="34" charset="0"/>
              </a:rPr>
              <a:t>ÖEB oluşturularak eki belgelerle Harcama Yetkilisine imza edilir. İmzalanan ÖEB </a:t>
            </a:r>
            <a:r>
              <a:rPr lang="tr-TR" sz="2800" dirty="0" smtClean="0">
                <a:solidFill>
                  <a:srgbClr val="C00000"/>
                </a:solidFill>
                <a:latin typeface="Calibri" panose="020F0502020204030204" pitchFamily="34" charset="0"/>
                <a:cs typeface="Calibri" panose="020F0502020204030204" pitchFamily="34" charset="0"/>
              </a:rPr>
              <a:t>sistem üzerinden </a:t>
            </a:r>
            <a:r>
              <a:rPr lang="tr-TR" sz="2800" dirty="0">
                <a:solidFill>
                  <a:srgbClr val="C00000"/>
                </a:solidFill>
                <a:latin typeface="Calibri" panose="020F0502020204030204" pitchFamily="34" charset="0"/>
                <a:cs typeface="Calibri" panose="020F0502020204030204" pitchFamily="34" charset="0"/>
              </a:rPr>
              <a:t>Muhasebe Birimine gönderilir. </a:t>
            </a:r>
            <a:endParaRPr lang="tr-TR" sz="2800" dirty="0" smtClean="0">
              <a:solidFill>
                <a:srgbClr val="C00000"/>
              </a:solidFill>
              <a:latin typeface="Calibri" panose="020F0502020204030204" pitchFamily="34" charset="0"/>
              <a:cs typeface="Calibri" panose="020F0502020204030204" pitchFamily="34" charset="0"/>
            </a:endParaRPr>
          </a:p>
          <a:p>
            <a:pPr marL="514350" indent="-514350">
              <a:lnSpc>
                <a:spcPct val="120000"/>
              </a:lnSpc>
              <a:spcBef>
                <a:spcPts val="600"/>
              </a:spcBef>
              <a:spcAft>
                <a:spcPts val="600"/>
              </a:spcAft>
              <a:buFont typeface="+mj-lt"/>
              <a:buAutoNum type="arabicPeriod" startAt="4"/>
            </a:pPr>
            <a:r>
              <a:rPr lang="tr-TR" sz="2800" dirty="0" smtClean="0">
                <a:solidFill>
                  <a:srgbClr val="C00000"/>
                </a:solidFill>
                <a:latin typeface="Calibri" panose="020F0502020204030204" pitchFamily="34" charset="0"/>
                <a:cs typeface="Calibri" panose="020F0502020204030204" pitchFamily="34" charset="0"/>
              </a:rPr>
              <a:t>İmzalanan </a:t>
            </a:r>
            <a:r>
              <a:rPr lang="tr-TR" sz="2800" dirty="0">
                <a:solidFill>
                  <a:srgbClr val="C00000"/>
                </a:solidFill>
                <a:latin typeface="Calibri" panose="020F0502020204030204" pitchFamily="34" charset="0"/>
                <a:cs typeface="Calibri" panose="020F0502020204030204" pitchFamily="34" charset="0"/>
              </a:rPr>
              <a:t>ödeme emri ve eki harcama belgeleri Strateji Geliştirme Dairesi Başkanlığına tutanakla teslim edilir.</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58348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smtClean="0">
                <a:solidFill>
                  <a:srgbClr val="C00000"/>
                </a:solidFill>
                <a:latin typeface="Calibri" panose="020F0502020204030204" pitchFamily="34" charset="0"/>
                <a:cs typeface="Calibri" panose="020F0502020204030204" pitchFamily="34" charset="0"/>
              </a:rPr>
              <a:t>Sonraki Aşama</a:t>
            </a:r>
            <a:endParaRPr lang="tr-TR" sz="2800"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2"/>
          <a:stretch>
            <a:fillRect/>
          </a:stretch>
        </p:blipFill>
        <p:spPr>
          <a:xfrm>
            <a:off x="461962" y="1258529"/>
            <a:ext cx="11268075" cy="5381625"/>
          </a:xfrm>
          <a:prstGeom prst="rect">
            <a:avLst/>
          </a:prstGeom>
        </p:spPr>
      </p:pic>
    </p:spTree>
    <p:extLst>
      <p:ext uri="{BB962C8B-B14F-4D97-AF65-F5344CB8AC3E}">
        <p14:creationId xmlns:p14="http://schemas.microsoft.com/office/powerpoint/2010/main" val="2101915649"/>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C00000"/>
                </a:solidFill>
                <a:latin typeface="Calibri" panose="020F0502020204030204" pitchFamily="34" charset="0"/>
                <a:cs typeface="Calibri" panose="020F0502020204030204" pitchFamily="34" charset="0"/>
              </a:rPr>
              <a:t>Önemli </a:t>
            </a:r>
            <a:r>
              <a:rPr lang="sv-SE" sz="2800" b="1" dirty="0" smtClean="0">
                <a:solidFill>
                  <a:srgbClr val="C00000"/>
                </a:solidFill>
                <a:latin typeface="Calibri" panose="020F0502020204030204" pitchFamily="34" charset="0"/>
                <a:cs typeface="Calibri" panose="020F0502020204030204" pitchFamily="34" charset="0"/>
              </a:rPr>
              <a:t>Not</a:t>
            </a:r>
            <a:r>
              <a:rPr lang="tr-TR" sz="2800" b="1" dirty="0" smtClean="0">
                <a:solidFill>
                  <a:srgbClr val="C00000"/>
                </a:solidFill>
                <a:latin typeface="Calibri" panose="020F0502020204030204" pitchFamily="34" charset="0"/>
                <a:cs typeface="Calibri" panose="020F0502020204030204" pitchFamily="34" charset="0"/>
              </a:rPr>
              <a:t>!</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9" y="1258529"/>
            <a:ext cx="3617102"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Birimin iş </a:t>
            </a:r>
            <a:r>
              <a:rPr lang="tr-TR" sz="2800" dirty="0" smtClean="0">
                <a:solidFill>
                  <a:srgbClr val="C00000"/>
                </a:solidFill>
                <a:latin typeface="Calibri" panose="020F0502020204030204" pitchFamily="34" charset="0"/>
                <a:cs typeface="Calibri" panose="020F0502020204030204" pitchFamily="34" charset="0"/>
              </a:rPr>
              <a:t>süreçlerine </a:t>
            </a:r>
            <a:r>
              <a:rPr lang="tr-TR" sz="2800" dirty="0">
                <a:solidFill>
                  <a:srgbClr val="C00000"/>
                </a:solidFill>
                <a:latin typeface="Calibri" panose="020F0502020204030204" pitchFamily="34" charset="0"/>
                <a:cs typeface="Calibri" panose="020F0502020204030204" pitchFamily="34" charset="0"/>
              </a:rPr>
              <a:t>yönelik, süreç tanımlarının ve iş akışlarının risk değerlendirme çalışmasından </a:t>
            </a:r>
            <a:r>
              <a:rPr lang="tr-TR" sz="2800" b="1" u="sng" dirty="0">
                <a:solidFill>
                  <a:srgbClr val="C00000"/>
                </a:solidFill>
                <a:latin typeface="Calibri" panose="020F0502020204030204" pitchFamily="34" charset="0"/>
                <a:cs typeface="Calibri" panose="020F0502020204030204" pitchFamily="34" charset="0"/>
              </a:rPr>
              <a:t>önce tamamlanmış olması </a:t>
            </a:r>
            <a:r>
              <a:rPr lang="tr-TR" sz="2800" dirty="0">
                <a:solidFill>
                  <a:srgbClr val="C00000"/>
                </a:solidFill>
                <a:latin typeface="Calibri" panose="020F0502020204030204" pitchFamily="34" charset="0"/>
                <a:cs typeface="Calibri" panose="020F0502020204030204" pitchFamily="34" charset="0"/>
              </a:rPr>
              <a:t>gerekmektedir.</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pic>
        <p:nvPicPr>
          <p:cNvPr id="6" name="Resim 5"/>
          <p:cNvPicPr>
            <a:picLocks noChangeAspect="1"/>
          </p:cNvPicPr>
          <p:nvPr/>
        </p:nvPicPr>
        <p:blipFill>
          <a:blip r:embed="rId2"/>
          <a:stretch>
            <a:fillRect/>
          </a:stretch>
        </p:blipFill>
        <p:spPr>
          <a:xfrm>
            <a:off x="6215968" y="1145263"/>
            <a:ext cx="4852984" cy="5712737"/>
          </a:xfrm>
          <a:prstGeom prst="rect">
            <a:avLst/>
          </a:prstGeom>
        </p:spPr>
      </p:pic>
    </p:spTree>
    <p:extLst>
      <p:ext uri="{BB962C8B-B14F-4D97-AF65-F5344CB8AC3E}">
        <p14:creationId xmlns:p14="http://schemas.microsoft.com/office/powerpoint/2010/main" val="1164609173"/>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C00000"/>
                </a:solidFill>
                <a:latin typeface="Calibri" panose="020F0502020204030204" pitchFamily="34" charset="0"/>
                <a:cs typeface="Calibri" panose="020F0502020204030204" pitchFamily="34" charset="0"/>
              </a:rPr>
              <a:t>Risklerin Belirlenmesi</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140840"/>
            <a:ext cx="10422193" cy="5739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hlinkClick r:id="rId2" action="ppaction://hlinksldjump"/>
              </a:rPr>
              <a:t>Sorular</a:t>
            </a:r>
            <a:endParaRPr lang="tr-TR" sz="2800" b="1"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smtClean="0">
                <a:solidFill>
                  <a:srgbClr val="C00000"/>
                </a:solidFill>
                <a:latin typeface="Calibri" panose="020F0502020204030204" pitchFamily="34" charset="0"/>
                <a:cs typeface="Calibri" panose="020F0502020204030204" pitchFamily="34" charset="0"/>
              </a:rPr>
              <a:t>Süreç</a:t>
            </a:r>
            <a:r>
              <a:rPr lang="sv-SE" sz="2800" b="1" dirty="0">
                <a:solidFill>
                  <a:srgbClr val="C00000"/>
                </a:solidFill>
                <a:latin typeface="Calibri" panose="020F0502020204030204" pitchFamily="34" charset="0"/>
                <a:cs typeface="Calibri" panose="020F0502020204030204" pitchFamily="34" charset="0"/>
              </a:rPr>
              <a:t>: </a:t>
            </a:r>
            <a:r>
              <a:rPr lang="sv-SE" sz="2800" dirty="0">
                <a:solidFill>
                  <a:srgbClr val="C00000"/>
                </a:solidFill>
                <a:latin typeface="Calibri" panose="020F0502020204030204" pitchFamily="34" charset="0"/>
                <a:cs typeface="Calibri" panose="020F0502020204030204" pitchFamily="34" charset="0"/>
              </a:rPr>
              <a:t>Doğrudan Temin Yöntemiyle Mal Alım </a:t>
            </a:r>
            <a:r>
              <a:rPr lang="sv-SE" sz="2800" dirty="0" smtClean="0">
                <a:solidFill>
                  <a:srgbClr val="C00000"/>
                </a:solidFill>
                <a:latin typeface="Calibri" panose="020F0502020204030204" pitchFamily="34" charset="0"/>
                <a:cs typeface="Calibri" panose="020F0502020204030204" pitchFamily="34" charset="0"/>
              </a:rPr>
              <a:t>Süreci</a:t>
            </a:r>
            <a:r>
              <a:rPr lang="tr-TR" sz="2800" dirty="0" smtClean="0">
                <a:solidFill>
                  <a:srgbClr val="C00000"/>
                </a:solidFill>
                <a:latin typeface="Calibri" panose="020F0502020204030204" pitchFamily="34" charset="0"/>
                <a:cs typeface="Calibri" panose="020F0502020204030204" pitchFamily="34" charset="0"/>
              </a:rPr>
              <a:t> </a:t>
            </a:r>
            <a:endParaRPr lang="sv-SE"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rPr>
              <a:t>Risk </a:t>
            </a:r>
            <a:r>
              <a:rPr lang="tr-TR" sz="2800" b="1" dirty="0">
                <a:solidFill>
                  <a:srgbClr val="C00000"/>
                </a:solidFill>
                <a:latin typeface="Calibri" panose="020F0502020204030204" pitchFamily="34" charset="0"/>
                <a:cs typeface="Calibri" panose="020F0502020204030204" pitchFamily="34" charset="0"/>
              </a:rPr>
              <a:t>1: </a:t>
            </a:r>
            <a:r>
              <a:rPr lang="tr-TR" sz="2800" dirty="0">
                <a:solidFill>
                  <a:srgbClr val="C00000"/>
                </a:solidFill>
                <a:latin typeface="Calibri" panose="020F0502020204030204" pitchFamily="34" charset="0"/>
                <a:cs typeface="Calibri" panose="020F0502020204030204" pitchFamily="34" charset="0"/>
              </a:rPr>
              <a:t>Kamu zararı oluşması</a:t>
            </a: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2: </a:t>
            </a:r>
            <a:r>
              <a:rPr lang="sv-SE" sz="2800" dirty="0">
                <a:solidFill>
                  <a:srgbClr val="C00000"/>
                </a:solidFill>
                <a:latin typeface="Calibri" panose="020F0502020204030204" pitchFamily="34" charset="0"/>
                <a:cs typeface="Calibri" panose="020F0502020204030204" pitchFamily="34" charset="0"/>
              </a:rPr>
              <a:t>Mal alım işleminin </a:t>
            </a:r>
            <a:r>
              <a:rPr lang="sv-SE" sz="2800" dirty="0" smtClean="0">
                <a:solidFill>
                  <a:srgbClr val="C00000"/>
                </a:solidFill>
                <a:latin typeface="Calibri" panose="020F0502020204030204" pitchFamily="34" charset="0"/>
                <a:cs typeface="Calibri" panose="020F0502020204030204" pitchFamily="34" charset="0"/>
              </a:rPr>
              <a:t>gerçekleştirilememesi</a:t>
            </a: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3: </a:t>
            </a:r>
            <a:r>
              <a:rPr lang="sv-SE" sz="2800" dirty="0">
                <a:solidFill>
                  <a:srgbClr val="C00000"/>
                </a:solidFill>
                <a:latin typeface="Calibri" panose="020F0502020204030204" pitchFamily="34" charset="0"/>
                <a:cs typeface="Calibri" panose="020F0502020204030204" pitchFamily="34" charset="0"/>
              </a:rPr>
              <a:t>İhtiyaç duyulan özellikteki malın </a:t>
            </a:r>
            <a:r>
              <a:rPr lang="sv-SE" sz="2800" dirty="0" smtClean="0">
                <a:solidFill>
                  <a:srgbClr val="C00000"/>
                </a:solidFill>
                <a:latin typeface="Calibri" panose="020F0502020204030204" pitchFamily="34" charset="0"/>
                <a:cs typeface="Calibri" panose="020F0502020204030204" pitchFamily="34" charset="0"/>
              </a:rPr>
              <a:t>alınamaması</a:t>
            </a: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4: </a:t>
            </a:r>
            <a:r>
              <a:rPr lang="sv-SE" sz="2800" dirty="0">
                <a:solidFill>
                  <a:srgbClr val="C00000"/>
                </a:solidFill>
                <a:latin typeface="Calibri" panose="020F0502020204030204" pitchFamily="34" charset="0"/>
                <a:cs typeface="Calibri" panose="020F0502020204030204" pitchFamily="34" charset="0"/>
              </a:rPr>
              <a:t>Satınalma sürecinin uzaması iş, zaman ve emek kaybı oluşması</a:t>
            </a: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904361"/>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smtClean="0">
                <a:solidFill>
                  <a:srgbClr val="C00000"/>
                </a:solidFill>
                <a:latin typeface="Calibri" panose="020F0502020204030204"/>
                <a:ea typeface="+mn-ea"/>
                <a:cs typeface="+mn-cs"/>
              </a:rPr>
              <a:t>1. Yeterli </a:t>
            </a:r>
            <a:r>
              <a:rPr lang="tr-TR" sz="2800" dirty="0">
                <a:solidFill>
                  <a:srgbClr val="C00000"/>
                </a:solidFill>
                <a:latin typeface="Calibri" panose="020F0502020204030204"/>
                <a:ea typeface="+mn-ea"/>
                <a:cs typeface="+mn-cs"/>
              </a:rPr>
              <a:t>piyasa araştırması yapılmadan satın almaya karar verilmesi</a:t>
            </a:r>
          </a:p>
          <a:p>
            <a:pPr lvl="0" defTabSz="914400">
              <a:lnSpc>
                <a:spcPct val="90000"/>
              </a:lnSpc>
              <a:spcBef>
                <a:spcPts val="1000"/>
              </a:spcBef>
            </a:pPr>
            <a:r>
              <a:rPr lang="tr-TR" sz="2800" dirty="0" smtClean="0">
                <a:solidFill>
                  <a:srgbClr val="C00000"/>
                </a:solidFill>
                <a:latin typeface="Calibri" panose="020F0502020204030204"/>
                <a:ea typeface="+mn-ea"/>
                <a:cs typeface="+mn-cs"/>
              </a:rPr>
              <a:t>2. Malzemenin </a:t>
            </a:r>
            <a:r>
              <a:rPr lang="tr-TR" sz="2800" dirty="0">
                <a:solidFill>
                  <a:srgbClr val="C00000"/>
                </a:solidFill>
                <a:latin typeface="Calibri" panose="020F0502020204030204"/>
                <a:ea typeface="+mn-ea"/>
                <a:cs typeface="+mn-cs"/>
              </a:rPr>
              <a:t>tamamı teslim alınmadan ödeme yapılması</a:t>
            </a:r>
          </a:p>
          <a:p>
            <a:pPr lvl="0" defTabSz="914400">
              <a:lnSpc>
                <a:spcPct val="90000"/>
              </a:lnSpc>
              <a:spcBef>
                <a:spcPts val="1000"/>
              </a:spcBef>
            </a:pPr>
            <a:r>
              <a:rPr lang="tr-TR" sz="2800" dirty="0" smtClean="0">
                <a:solidFill>
                  <a:srgbClr val="C00000"/>
                </a:solidFill>
                <a:latin typeface="Calibri" panose="020F0502020204030204"/>
                <a:ea typeface="+mn-ea"/>
                <a:cs typeface="+mn-cs"/>
              </a:rPr>
              <a:t>3. İhtiyaç </a:t>
            </a:r>
            <a:r>
              <a:rPr lang="tr-TR" sz="2800" dirty="0">
                <a:solidFill>
                  <a:srgbClr val="C00000"/>
                </a:solidFill>
                <a:latin typeface="Calibri" panose="020F0502020204030204"/>
                <a:ea typeface="+mn-ea"/>
                <a:cs typeface="+mn-cs"/>
              </a:rPr>
              <a:t>duyulmadığı halde alıma karar </a:t>
            </a:r>
            <a:r>
              <a:rPr lang="tr-TR" sz="2800" dirty="0" smtClean="0">
                <a:solidFill>
                  <a:srgbClr val="C00000"/>
                </a:solidFill>
                <a:latin typeface="Calibri" panose="020F0502020204030204"/>
                <a:ea typeface="+mn-ea"/>
                <a:cs typeface="+mn-cs"/>
              </a:rPr>
              <a:t>verilmesi</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5</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a:t>
            </a:r>
            <a:r>
              <a:rPr lang="tr-TR" sz="2800" dirty="0" smtClean="0">
                <a:solidFill>
                  <a:srgbClr val="C00000"/>
                </a:solidFill>
                <a:latin typeface="Calibri" panose="020F0502020204030204"/>
                <a:ea typeface="+mn-ea"/>
                <a:cs typeface="+mn-cs"/>
              </a:rPr>
              <a:t>4</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5x4 = 20</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3577772724"/>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7" name="Oval 6"/>
          <p:cNvSpPr/>
          <p:nvPr/>
        </p:nvSpPr>
        <p:spPr>
          <a:xfrm>
            <a:off x="8087032" y="2364663"/>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6875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a:stretch>
            <a:fillRect/>
          </a:stretch>
        </p:blipFill>
        <p:spPr>
          <a:xfrm>
            <a:off x="2924175" y="1157287"/>
            <a:ext cx="6343650" cy="4543425"/>
          </a:xfrm>
          <a:prstGeom prst="rect">
            <a:avLst/>
          </a:prstGeom>
        </p:spPr>
      </p:pic>
    </p:spTree>
    <p:extLst>
      <p:ext uri="{BB962C8B-B14F-4D97-AF65-F5344CB8AC3E}">
        <p14:creationId xmlns:p14="http://schemas.microsoft.com/office/powerpoint/2010/main" val="3754788637"/>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Mal alım işleminin gerçekleştirilememesi</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smtClean="0">
                <a:solidFill>
                  <a:srgbClr val="C00000"/>
                </a:solidFill>
                <a:latin typeface="Calibri" panose="020F0502020204030204"/>
                <a:ea typeface="+mn-ea"/>
                <a:cs typeface="+mn-cs"/>
              </a:rPr>
              <a:t>1. İhtiyacın </a:t>
            </a:r>
            <a:r>
              <a:rPr lang="tr-TR" sz="2800" dirty="0">
                <a:solidFill>
                  <a:srgbClr val="C00000"/>
                </a:solidFill>
                <a:latin typeface="Calibri" panose="020F0502020204030204"/>
                <a:ea typeface="+mn-ea"/>
                <a:cs typeface="+mn-cs"/>
              </a:rPr>
              <a:t>bütçede öngörülmemesi</a:t>
            </a:r>
          </a:p>
          <a:p>
            <a:pPr lvl="0" defTabSz="914400">
              <a:lnSpc>
                <a:spcPct val="90000"/>
              </a:lnSpc>
              <a:spcBef>
                <a:spcPts val="1000"/>
              </a:spcBef>
            </a:pPr>
            <a:r>
              <a:rPr lang="tr-TR" sz="2800" dirty="0" smtClean="0">
                <a:solidFill>
                  <a:srgbClr val="C00000"/>
                </a:solidFill>
                <a:latin typeface="Calibri" panose="020F0502020204030204"/>
                <a:ea typeface="+mn-ea"/>
                <a:cs typeface="+mn-cs"/>
              </a:rPr>
              <a:t>2. Yeterli </a:t>
            </a:r>
            <a:r>
              <a:rPr lang="tr-TR" sz="2800" dirty="0">
                <a:solidFill>
                  <a:srgbClr val="C00000"/>
                </a:solidFill>
                <a:latin typeface="Calibri" panose="020F0502020204030204"/>
                <a:ea typeface="+mn-ea"/>
                <a:cs typeface="+mn-cs"/>
              </a:rPr>
              <a:t>ödeneğinin </a:t>
            </a:r>
            <a:r>
              <a:rPr lang="tr-TR" sz="2800" dirty="0" smtClean="0">
                <a:solidFill>
                  <a:srgbClr val="C00000"/>
                </a:solidFill>
                <a:latin typeface="Calibri" panose="020F0502020204030204"/>
                <a:ea typeface="+mn-ea"/>
                <a:cs typeface="+mn-cs"/>
              </a:rPr>
              <a:t>bulunmaması</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5</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a:t>
            </a:r>
            <a:r>
              <a:rPr lang="tr-TR" sz="2800" dirty="0" smtClean="0">
                <a:solidFill>
                  <a:srgbClr val="C00000"/>
                </a:solidFill>
                <a:latin typeface="Calibri" panose="020F0502020204030204"/>
                <a:ea typeface="+mn-ea"/>
                <a:cs typeface="+mn-cs"/>
              </a:rPr>
              <a:t>2</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5x2 = 10</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991305163"/>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8" name="Oval 7"/>
          <p:cNvSpPr/>
          <p:nvPr/>
        </p:nvSpPr>
        <p:spPr>
          <a:xfrm>
            <a:off x="4104964" y="2384327"/>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06857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İhtiyaç duyulan özellikteki malın alınamaması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smtClean="0">
                <a:solidFill>
                  <a:srgbClr val="C00000"/>
                </a:solidFill>
                <a:latin typeface="Calibri" panose="020F0502020204030204"/>
                <a:ea typeface="+mn-ea"/>
                <a:cs typeface="+mn-cs"/>
              </a:rPr>
              <a:t>1. Alınan </a:t>
            </a:r>
            <a:r>
              <a:rPr lang="tr-TR" sz="2800" dirty="0">
                <a:solidFill>
                  <a:srgbClr val="C00000"/>
                </a:solidFill>
                <a:latin typeface="Calibri" panose="020F0502020204030204"/>
                <a:ea typeface="+mn-ea"/>
                <a:cs typeface="+mn-cs"/>
              </a:rPr>
              <a:t>malın şartnameye uygun olmaması veya şartnamenin uygun hazırlanmaması</a:t>
            </a:r>
          </a:p>
          <a:p>
            <a:pPr lvl="0" defTabSz="914400">
              <a:lnSpc>
                <a:spcPct val="90000"/>
              </a:lnSpc>
              <a:spcBef>
                <a:spcPts val="1000"/>
              </a:spcBef>
            </a:pPr>
            <a:r>
              <a:rPr lang="tr-TR" sz="2800" dirty="0" smtClean="0">
                <a:solidFill>
                  <a:srgbClr val="C00000"/>
                </a:solidFill>
                <a:latin typeface="Calibri" panose="020F0502020204030204"/>
                <a:ea typeface="+mn-ea"/>
                <a:cs typeface="+mn-cs"/>
              </a:rPr>
              <a:t>2. Satın </a:t>
            </a:r>
            <a:r>
              <a:rPr lang="tr-TR" sz="2800" dirty="0">
                <a:solidFill>
                  <a:srgbClr val="C00000"/>
                </a:solidFill>
                <a:latin typeface="Calibri" panose="020F0502020204030204"/>
                <a:ea typeface="+mn-ea"/>
                <a:cs typeface="+mn-cs"/>
              </a:rPr>
              <a:t>alınan malın muayene ve kabul işlemi yapılmadan ya da eksik yapılarak yükleniciye ödeme yapılması</a:t>
            </a:r>
            <a:r>
              <a:rPr lang="tr-TR" sz="2800" dirty="0" smtClean="0">
                <a:solidFill>
                  <a:srgbClr val="C00000"/>
                </a:solidFill>
                <a:latin typeface="Calibri" panose="020F0502020204030204"/>
                <a:ea typeface="+mn-ea"/>
                <a:cs typeface="+mn-cs"/>
              </a:rPr>
              <a:t>.</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4</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a:t>
            </a:r>
            <a:r>
              <a:rPr lang="tr-TR" sz="2800" dirty="0" smtClean="0">
                <a:solidFill>
                  <a:srgbClr val="C00000"/>
                </a:solidFill>
                <a:latin typeface="Calibri" panose="020F0502020204030204"/>
                <a:ea typeface="+mn-ea"/>
                <a:cs typeface="+mn-cs"/>
              </a:rPr>
              <a:t>4</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4x4 = 16</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2939446467"/>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9" name="Oval 8"/>
          <p:cNvSpPr/>
          <p:nvPr/>
        </p:nvSpPr>
        <p:spPr>
          <a:xfrm>
            <a:off x="8087032" y="3097162"/>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76744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Satınalma sürecinin uzaması iş, zaman ve emek kaybı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endParaRPr lang="tr-TR" sz="2600" b="1" dirty="0" smtClean="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smtClean="0">
                <a:solidFill>
                  <a:srgbClr val="C00000"/>
                </a:solidFill>
                <a:latin typeface="Calibri" panose="020F0502020204030204"/>
                <a:ea typeface="+mn-ea"/>
                <a:cs typeface="+mn-cs"/>
              </a:rPr>
              <a:t>Riskin </a:t>
            </a:r>
            <a:r>
              <a:rPr lang="tr-TR" sz="2600" b="1" dirty="0">
                <a:solidFill>
                  <a:srgbClr val="C00000"/>
                </a:solidFill>
                <a:latin typeface="Calibri" panose="020F0502020204030204"/>
                <a:ea typeface="+mn-ea"/>
                <a:cs typeface="+mn-cs"/>
              </a:rPr>
              <a:t>Sebebi:</a:t>
            </a:r>
          </a:p>
          <a:p>
            <a:pPr lvl="0" defTabSz="914400">
              <a:lnSpc>
                <a:spcPct val="90000"/>
              </a:lnSpc>
              <a:spcBef>
                <a:spcPts val="1000"/>
              </a:spcBef>
            </a:pPr>
            <a:r>
              <a:rPr lang="tr-TR" sz="2600" dirty="0" smtClean="0">
                <a:solidFill>
                  <a:srgbClr val="C00000"/>
                </a:solidFill>
                <a:latin typeface="Calibri" panose="020F0502020204030204"/>
                <a:ea typeface="+mn-ea"/>
                <a:cs typeface="+mn-cs"/>
              </a:rPr>
              <a:t>1. Harcama </a:t>
            </a:r>
            <a:r>
              <a:rPr lang="tr-TR" sz="2600" dirty="0">
                <a:solidFill>
                  <a:srgbClr val="C00000"/>
                </a:solidFill>
                <a:latin typeface="Calibri" panose="020F0502020204030204"/>
                <a:ea typeface="+mn-ea"/>
                <a:cs typeface="+mn-cs"/>
              </a:rPr>
              <a:t>talimatında yer alması gereken bilgilerin eksik veya hatalı olması</a:t>
            </a:r>
          </a:p>
          <a:p>
            <a:pPr lvl="0" defTabSz="914400">
              <a:lnSpc>
                <a:spcPct val="90000"/>
              </a:lnSpc>
              <a:spcBef>
                <a:spcPts val="1000"/>
              </a:spcBef>
            </a:pPr>
            <a:r>
              <a:rPr lang="tr-TR" sz="2600" dirty="0" smtClean="0">
                <a:solidFill>
                  <a:srgbClr val="C00000"/>
                </a:solidFill>
                <a:latin typeface="Calibri" panose="020F0502020204030204"/>
                <a:ea typeface="+mn-ea"/>
                <a:cs typeface="+mn-cs"/>
              </a:rPr>
              <a:t>2. Ödeme </a:t>
            </a:r>
            <a:r>
              <a:rPr lang="tr-TR" sz="2600" dirty="0">
                <a:solidFill>
                  <a:srgbClr val="C00000"/>
                </a:solidFill>
                <a:latin typeface="Calibri" panose="020F0502020204030204"/>
                <a:ea typeface="+mn-ea"/>
                <a:cs typeface="+mn-cs"/>
              </a:rPr>
              <a:t>Emri Belgesindeki bütçe tertiplerinin hatalı olması</a:t>
            </a:r>
          </a:p>
          <a:p>
            <a:pPr lvl="0" defTabSz="914400">
              <a:lnSpc>
                <a:spcPct val="90000"/>
              </a:lnSpc>
              <a:spcBef>
                <a:spcPts val="1000"/>
              </a:spcBef>
            </a:pPr>
            <a:r>
              <a:rPr lang="tr-TR" sz="2600" dirty="0" smtClean="0">
                <a:solidFill>
                  <a:srgbClr val="C00000"/>
                </a:solidFill>
                <a:latin typeface="Calibri" panose="020F0502020204030204"/>
                <a:ea typeface="+mn-ea"/>
                <a:cs typeface="+mn-cs"/>
              </a:rPr>
              <a:t>3. Fatura </a:t>
            </a:r>
            <a:r>
              <a:rPr lang="tr-TR" sz="2600" dirty="0">
                <a:solidFill>
                  <a:srgbClr val="C00000"/>
                </a:solidFill>
                <a:latin typeface="Calibri" panose="020F0502020204030204"/>
                <a:ea typeface="+mn-ea"/>
                <a:cs typeface="+mn-cs"/>
              </a:rPr>
              <a:t>ve taşınır işlem fişi arasındaki uyumsuzluk</a:t>
            </a:r>
          </a:p>
          <a:p>
            <a:pPr lvl="0" defTabSz="914400">
              <a:lnSpc>
                <a:spcPct val="90000"/>
              </a:lnSpc>
              <a:spcBef>
                <a:spcPts val="1000"/>
              </a:spcBef>
            </a:pPr>
            <a:r>
              <a:rPr lang="tr-TR" sz="2600" dirty="0" smtClean="0">
                <a:solidFill>
                  <a:srgbClr val="C00000"/>
                </a:solidFill>
                <a:latin typeface="Calibri" panose="020F0502020204030204"/>
                <a:ea typeface="+mn-ea"/>
                <a:cs typeface="+mn-cs"/>
              </a:rPr>
              <a:t>4. Ödeme </a:t>
            </a:r>
            <a:r>
              <a:rPr lang="tr-TR" sz="2600" dirty="0">
                <a:solidFill>
                  <a:srgbClr val="C00000"/>
                </a:solidFill>
                <a:latin typeface="Calibri" panose="020F0502020204030204"/>
                <a:ea typeface="+mn-ea"/>
                <a:cs typeface="+mn-cs"/>
              </a:rPr>
              <a:t>Emri Belgesindeki imza ve hesap numarası </a:t>
            </a:r>
            <a:r>
              <a:rPr lang="tr-TR" sz="2600" dirty="0" smtClean="0">
                <a:solidFill>
                  <a:srgbClr val="C00000"/>
                </a:solidFill>
                <a:latin typeface="Calibri" panose="020F0502020204030204"/>
                <a:ea typeface="+mn-ea"/>
                <a:cs typeface="+mn-cs"/>
              </a:rPr>
              <a:t>hataları</a:t>
            </a:r>
          </a:p>
          <a:p>
            <a:pPr lvl="0" defTabSz="914400">
              <a:lnSpc>
                <a:spcPct val="90000"/>
              </a:lnSpc>
              <a:spcBef>
                <a:spcPts val="1000"/>
              </a:spcBef>
            </a:pPr>
            <a:endParaRPr lang="tr-TR"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600" b="1" dirty="0">
                <a:solidFill>
                  <a:srgbClr val="C00000"/>
                </a:solidFill>
                <a:latin typeface="Calibri" panose="020F0502020204030204"/>
                <a:ea typeface="+mn-ea"/>
                <a:cs typeface="+mn-cs"/>
              </a:rPr>
              <a:t>Etki: </a:t>
            </a:r>
            <a:r>
              <a:rPr lang="fi-FI" sz="2600" dirty="0">
                <a:solidFill>
                  <a:srgbClr val="C00000"/>
                </a:solidFill>
                <a:latin typeface="Calibri" panose="020F0502020204030204"/>
                <a:ea typeface="+mn-ea"/>
                <a:cs typeface="+mn-cs"/>
              </a:rPr>
              <a:t>Oylama sonucu </a:t>
            </a:r>
            <a:r>
              <a:rPr lang="tr-TR" sz="2600" dirty="0">
                <a:solidFill>
                  <a:srgbClr val="C00000"/>
                </a:solidFill>
                <a:latin typeface="Calibri" panose="020F0502020204030204"/>
                <a:ea typeface="+mn-ea"/>
                <a:cs typeface="+mn-cs"/>
              </a:rPr>
              <a:t>e</a:t>
            </a:r>
            <a:r>
              <a:rPr lang="fi-FI" sz="2600" dirty="0">
                <a:solidFill>
                  <a:srgbClr val="C00000"/>
                </a:solidFill>
                <a:latin typeface="Calibri" panose="020F0502020204030204"/>
                <a:ea typeface="+mn-ea"/>
                <a:cs typeface="+mn-cs"/>
              </a:rPr>
              <a:t>tki puan ortalaması: </a:t>
            </a:r>
            <a:r>
              <a:rPr lang="tr-TR" sz="2600" dirty="0">
                <a:solidFill>
                  <a:srgbClr val="C00000"/>
                </a:solidFill>
                <a:latin typeface="Calibri" panose="020F0502020204030204"/>
                <a:ea typeface="+mn-ea"/>
                <a:cs typeface="+mn-cs"/>
              </a:rPr>
              <a:t>3</a:t>
            </a:r>
            <a:endParaRPr lang="fi-FI"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Olasılık: </a:t>
            </a:r>
            <a:r>
              <a:rPr lang="tr-TR" sz="2600" dirty="0">
                <a:solidFill>
                  <a:srgbClr val="C00000"/>
                </a:solidFill>
                <a:latin typeface="Calibri" panose="020F0502020204030204"/>
                <a:ea typeface="+mn-ea"/>
                <a:cs typeface="+mn-cs"/>
              </a:rPr>
              <a:t>Oylama sonucu gerçekleşme ihtimali ortalaması: </a:t>
            </a:r>
            <a:r>
              <a:rPr lang="tr-TR" sz="2600" dirty="0" smtClean="0">
                <a:solidFill>
                  <a:srgbClr val="C00000"/>
                </a:solidFill>
                <a:latin typeface="Calibri" panose="020F0502020204030204"/>
                <a:ea typeface="+mn-ea"/>
                <a:cs typeface="+mn-cs"/>
              </a:rPr>
              <a:t>3</a:t>
            </a:r>
          </a:p>
          <a:p>
            <a:pPr lvl="0" defTabSz="914400">
              <a:lnSpc>
                <a:spcPct val="90000"/>
              </a:lnSpc>
              <a:spcBef>
                <a:spcPts val="1000"/>
              </a:spcBef>
            </a:pPr>
            <a:endParaRPr lang="tr-TR"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 Puanı: </a:t>
            </a:r>
            <a:r>
              <a:rPr lang="tr-TR" sz="2600" dirty="0">
                <a:solidFill>
                  <a:srgbClr val="C00000"/>
                </a:solidFill>
                <a:latin typeface="Calibri" panose="020F0502020204030204"/>
                <a:ea typeface="+mn-ea"/>
                <a:cs typeface="+mn-cs"/>
              </a:rPr>
              <a:t>3x3 = 9</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359921988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smtClean="0">
                <a:solidFill>
                  <a:srgbClr val="C00000"/>
                </a:solidFill>
                <a:latin typeface="Calibri" panose="020F0502020204030204" pitchFamily="34" charset="0"/>
                <a:cs typeface="Calibri" panose="020F0502020204030204" pitchFamily="34" charset="0"/>
              </a:rPr>
              <a:t>Son Aşama</a:t>
            </a:r>
            <a:endParaRPr lang="tr-TR" sz="2800" dirty="0">
              <a:solidFill>
                <a:srgbClr val="C0000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rotWithShape="1">
          <a:blip r:embed="rId2"/>
          <a:srcRect t="2439" b="16909"/>
          <a:stretch/>
        </p:blipFill>
        <p:spPr>
          <a:xfrm>
            <a:off x="1576387" y="1258529"/>
            <a:ext cx="9039225" cy="4970352"/>
          </a:xfrm>
          <a:prstGeom prst="rect">
            <a:avLst/>
          </a:prstGeom>
        </p:spPr>
      </p:pic>
    </p:spTree>
    <p:extLst>
      <p:ext uri="{BB962C8B-B14F-4D97-AF65-F5344CB8AC3E}">
        <p14:creationId xmlns:p14="http://schemas.microsoft.com/office/powerpoint/2010/main" val="2783512549"/>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10" name="Oval 9"/>
          <p:cNvSpPr/>
          <p:nvPr/>
        </p:nvSpPr>
        <p:spPr>
          <a:xfrm>
            <a:off x="6096000" y="3839498"/>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111707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RİSKLERE CEVAP VERME</a:t>
            </a:r>
            <a:endParaRPr lang="sv-SE" sz="2800" b="1"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848" y="1712636"/>
            <a:ext cx="5868305" cy="3432728"/>
          </a:xfrm>
          <a:prstGeom prst="rect">
            <a:avLst/>
          </a:prstGeom>
        </p:spPr>
      </p:pic>
    </p:spTree>
    <p:extLst>
      <p:ext uri="{BB962C8B-B14F-4D97-AF65-F5344CB8AC3E}">
        <p14:creationId xmlns:p14="http://schemas.microsoft.com/office/powerpoint/2010/main" val="3521875738"/>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(1/3):</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Yeterli piyasa araştırması yapılmadan satın almaya karar verilmesi</a:t>
            </a:r>
          </a:p>
          <a:p>
            <a:pPr lvl="0" defTabSz="914400">
              <a:lnSpc>
                <a:spcPct val="90000"/>
              </a:lnSpc>
              <a:spcBef>
                <a:spcPts val="1000"/>
              </a:spcBef>
            </a:pPr>
            <a:r>
              <a:rPr lang="tr-TR" sz="26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Piyasa fiyat araştırma komisyonu üç ayrı firmadan az olmamak üzere gerçekçi bir fiyat tespiti için teklif alır. </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Ayrıca komisyon idarece gerçekleştirilmiş aynı veya benzer işlerdeki fiyatlarla karşılaştırarak geniş bir araştırma yapmak suretiyle maliyet tespiti yapar. </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Piyasa Fiyat Araştırma Tutanağı düzenlenir ve komisyon üyelerince imzalanır. </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571226417"/>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(2/3):</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smtClean="0">
                <a:solidFill>
                  <a:srgbClr val="C00000"/>
                </a:solidFill>
                <a:latin typeface="Calibri" panose="020F0502020204030204"/>
                <a:ea typeface="+mn-ea"/>
                <a:cs typeface="+mn-cs"/>
              </a:rPr>
              <a:t>Malzemenin </a:t>
            </a:r>
            <a:r>
              <a:rPr lang="tr-TR" sz="2800" dirty="0">
                <a:solidFill>
                  <a:srgbClr val="C00000"/>
                </a:solidFill>
                <a:latin typeface="Calibri" panose="020F0502020204030204"/>
                <a:ea typeface="+mn-ea"/>
                <a:cs typeface="+mn-cs"/>
              </a:rPr>
              <a:t>tamamı teslim alınmadan ödeme yapılması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Harcama yetkilisince biri başkan biri işin uzmanı olması kaydıyla en az üç kişiden oluşan ve yedeklerin de olduğu “Muayene ve Kabul </a:t>
            </a:r>
            <a:r>
              <a:rPr lang="tr-TR" sz="2800" dirty="0" err="1">
                <a:solidFill>
                  <a:srgbClr val="C00000"/>
                </a:solidFill>
                <a:latin typeface="Calibri" panose="020F0502020204030204"/>
                <a:ea typeface="+mn-ea"/>
                <a:cs typeface="+mn-cs"/>
              </a:rPr>
              <a:t>Komisyonu”nu</a:t>
            </a:r>
            <a:r>
              <a:rPr lang="tr-TR" sz="2800" dirty="0">
                <a:solidFill>
                  <a:srgbClr val="C00000"/>
                </a:solidFill>
                <a:latin typeface="Calibri" panose="020F0502020204030204"/>
                <a:ea typeface="+mn-ea"/>
                <a:cs typeface="+mn-cs"/>
              </a:rPr>
              <a:t> </a:t>
            </a:r>
            <a:r>
              <a:rPr lang="tr-TR" sz="2800" dirty="0" smtClean="0">
                <a:solidFill>
                  <a:srgbClr val="C00000"/>
                </a:solidFill>
                <a:latin typeface="Calibri" panose="020F0502020204030204"/>
                <a:ea typeface="+mn-ea"/>
                <a:cs typeface="+mn-cs"/>
              </a:rPr>
              <a:t>görevlendirilir</a:t>
            </a:r>
            <a:r>
              <a:rPr lang="tr-TR" sz="2800" dirty="0">
                <a:solidFill>
                  <a:srgbClr val="C00000"/>
                </a:solidFill>
                <a:latin typeface="Calibri" panose="020F0502020204030204"/>
                <a:ea typeface="+mn-ea"/>
                <a:cs typeface="+mn-cs"/>
              </a:rPr>
              <a:t>. </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Komisyon, sayı ve nevi Harcama talimatında belirtilen malları ölçerek veya sayarak teslim alır ve buna ilişkin tutanağı düzenleyip komisyonca imzalar</a:t>
            </a:r>
            <a:r>
              <a:rPr lang="tr-TR" sz="2800" dirty="0" smtClean="0">
                <a:solidFill>
                  <a:srgbClr val="C00000"/>
                </a:solidFill>
                <a:latin typeface="Calibri" panose="020F0502020204030204"/>
                <a:ea typeface="+mn-ea"/>
                <a:cs typeface="+mn-cs"/>
              </a:rPr>
              <a:t>.</a:t>
            </a: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2848786593"/>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(3/3):</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smtClean="0">
                <a:solidFill>
                  <a:srgbClr val="C00000"/>
                </a:solidFill>
                <a:latin typeface="Calibri" panose="020F0502020204030204"/>
                <a:ea typeface="+mn-ea"/>
                <a:cs typeface="+mn-cs"/>
              </a:rPr>
              <a:t>İhtiyaç </a:t>
            </a:r>
            <a:r>
              <a:rPr lang="tr-TR" sz="2800" dirty="0">
                <a:solidFill>
                  <a:srgbClr val="C00000"/>
                </a:solidFill>
                <a:latin typeface="Calibri" panose="020F0502020204030204"/>
                <a:ea typeface="+mn-ea"/>
                <a:cs typeface="+mn-cs"/>
              </a:rPr>
              <a:t>duyulmadığı halde alıma karar verilmesi</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(Tespit Edici Kontrol)</a:t>
            </a:r>
          </a:p>
          <a:p>
            <a:pPr marL="228600" lvl="0" indent="-228600" defTabSz="914400">
              <a:lnSpc>
                <a:spcPct val="90000"/>
              </a:lnSpc>
              <a:spcBef>
                <a:spcPts val="1000"/>
              </a:spcBef>
              <a:buFont typeface="Arial" panose="020B0604020202020204" pitchFamily="34" charset="0"/>
              <a:buChar char="•"/>
            </a:pPr>
            <a:r>
              <a:rPr lang="tr-TR" sz="2800" dirty="0" smtClean="0">
                <a:solidFill>
                  <a:srgbClr val="C00000"/>
                </a:solidFill>
                <a:latin typeface="Calibri" panose="020F0502020204030204"/>
                <a:ea typeface="+mn-ea"/>
                <a:cs typeface="+mn-cs"/>
              </a:rPr>
              <a:t>İhtiyaç </a:t>
            </a:r>
            <a:r>
              <a:rPr lang="tr-TR" sz="2800" dirty="0">
                <a:solidFill>
                  <a:srgbClr val="C00000"/>
                </a:solidFill>
                <a:latin typeface="Calibri" panose="020F0502020204030204"/>
                <a:ea typeface="+mn-ea"/>
                <a:cs typeface="+mn-cs"/>
              </a:rPr>
              <a:t>tespitinin doğru yapılması için Taşınır istek belgesi ile talepler alınır.</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Taşınır kayıt ve Taşınır kontrol yetkilisi tarafından talep edilen taşınırların depo mevcutlarındaki durumu kontrol edilir.</a:t>
            </a:r>
          </a:p>
          <a:p>
            <a:pPr marL="228600" lvl="0" indent="-228600" defTabSz="914400">
              <a:lnSpc>
                <a:spcPct val="90000"/>
              </a:lnSpc>
              <a:spcBef>
                <a:spcPts val="1000"/>
              </a:spcBef>
              <a:buFont typeface="Arial" panose="020B0604020202020204" pitchFamily="34" charset="0"/>
              <a:buChar char="•"/>
            </a:pPr>
            <a:endParaRPr lang="tr-TR" sz="2800" dirty="0">
              <a:solidFill>
                <a:srgbClr val="C00000"/>
              </a:solidFill>
              <a:latin typeface="Calibri" panose="020F0502020204030204"/>
              <a:ea typeface="+mn-ea"/>
              <a:cs typeface="+mn-cs"/>
            </a:endParaRP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3" name="Yuvarlatılmış Dikdörtgen 2"/>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3390771685"/>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Mal alım işleminin gerçekleştirilememesi</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(1/2):</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İhtiyacın bütçede </a:t>
            </a:r>
            <a:r>
              <a:rPr lang="tr-TR" sz="2800" dirty="0" smtClean="0">
                <a:solidFill>
                  <a:srgbClr val="C00000"/>
                </a:solidFill>
                <a:latin typeface="Calibri" panose="020F0502020204030204"/>
                <a:ea typeface="+mn-ea"/>
                <a:cs typeface="+mn-cs"/>
              </a:rPr>
              <a:t>öngörülmemesi</a:t>
            </a:r>
          </a:p>
          <a:p>
            <a:pPr lvl="0" defTabSz="914400">
              <a:lnSpc>
                <a:spcPct val="90000"/>
              </a:lnSpc>
              <a:spcBef>
                <a:spcPts val="1000"/>
              </a:spcBef>
            </a:pPr>
            <a:r>
              <a:rPr lang="tr-TR" sz="2800" b="1" dirty="0" smtClean="0">
                <a:solidFill>
                  <a:srgbClr val="C00000"/>
                </a:solidFill>
                <a:latin typeface="Calibri" panose="020F0502020204030204"/>
                <a:ea typeface="+mn-ea"/>
                <a:cs typeface="+mn-cs"/>
              </a:rPr>
              <a:t>Risklere </a:t>
            </a:r>
            <a:r>
              <a:rPr lang="tr-TR" sz="2800" b="1" dirty="0">
                <a:solidFill>
                  <a:srgbClr val="C00000"/>
                </a:solidFill>
                <a:latin typeface="Calibri" panose="020F0502020204030204"/>
                <a:ea typeface="+mn-ea"/>
                <a:cs typeface="+mn-cs"/>
              </a:rPr>
              <a:t>Verilen Cevaplar: </a:t>
            </a:r>
            <a:r>
              <a:rPr lang="tr-TR" sz="2800" b="1" dirty="0" smtClean="0">
                <a:solidFill>
                  <a:srgbClr val="C00000"/>
                </a:solidFill>
                <a:latin typeface="Calibri" panose="020F0502020204030204"/>
                <a:ea typeface="+mn-ea"/>
                <a:cs typeface="+mn-cs"/>
              </a:rPr>
              <a:t>(Önleyici Kontrol</a:t>
            </a:r>
            <a:r>
              <a:rPr lang="tr-TR" sz="2800" b="1" dirty="0">
                <a:solidFill>
                  <a:srgbClr val="C00000"/>
                </a:solidFill>
                <a:latin typeface="Calibri" panose="020F0502020204030204"/>
                <a:ea typeface="+mn-ea"/>
                <a:cs typeface="+mn-cs"/>
              </a:rPr>
              <a:t>)</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Plan ve programlara uygun olarak ihtiyaçlar planlanır ve bütçe </a:t>
            </a:r>
            <a:r>
              <a:rPr lang="tr-TR" sz="2800" dirty="0" smtClean="0">
                <a:solidFill>
                  <a:srgbClr val="C00000"/>
                </a:solidFill>
                <a:latin typeface="Calibri" panose="020F0502020204030204"/>
                <a:ea typeface="+mn-ea"/>
                <a:cs typeface="+mn-cs"/>
              </a:rPr>
              <a:t>hazırlık döneminde </a:t>
            </a:r>
            <a:r>
              <a:rPr lang="tr-TR" sz="2800" dirty="0">
                <a:solidFill>
                  <a:srgbClr val="C00000"/>
                </a:solidFill>
                <a:latin typeface="Calibri" panose="020F0502020204030204"/>
                <a:ea typeface="+mn-ea"/>
                <a:cs typeface="+mn-cs"/>
              </a:rPr>
              <a:t>gerekli ödenek teklifleri yapılır. </a:t>
            </a: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1801010540"/>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Mal alım işleminin gerçekleştirilememesi</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(2/2):</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smtClean="0">
                <a:solidFill>
                  <a:srgbClr val="C00000"/>
                </a:solidFill>
                <a:latin typeface="Calibri" panose="020F0502020204030204"/>
                <a:ea typeface="+mn-ea"/>
                <a:cs typeface="+mn-cs"/>
              </a:rPr>
              <a:t>Yeterli </a:t>
            </a:r>
            <a:r>
              <a:rPr lang="tr-TR" sz="2800" dirty="0">
                <a:solidFill>
                  <a:srgbClr val="C00000"/>
                </a:solidFill>
                <a:latin typeface="Calibri" panose="020F0502020204030204"/>
                <a:ea typeface="+mn-ea"/>
                <a:cs typeface="+mn-cs"/>
              </a:rPr>
              <a:t>ödeneğinin bulunmaması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a:t>
            </a:r>
            <a:r>
              <a:rPr lang="tr-TR" sz="2800" b="1" dirty="0" smtClean="0">
                <a:solidFill>
                  <a:srgbClr val="C00000"/>
                </a:solidFill>
                <a:latin typeface="Calibri" panose="020F0502020204030204"/>
                <a:ea typeface="+mn-ea"/>
                <a:cs typeface="+mn-cs"/>
              </a:rPr>
              <a:t>(Önleyici Kontrol</a:t>
            </a:r>
            <a:r>
              <a:rPr lang="tr-TR" sz="2800" b="1" dirty="0">
                <a:solidFill>
                  <a:srgbClr val="C00000"/>
                </a:solidFill>
                <a:latin typeface="Calibri" panose="020F0502020204030204"/>
                <a:ea typeface="+mn-ea"/>
                <a:cs typeface="+mn-cs"/>
              </a:rPr>
              <a:t>)</a:t>
            </a:r>
          </a:p>
          <a:p>
            <a:pPr marL="228600" lvl="0" indent="-228600" defTabSz="914400">
              <a:lnSpc>
                <a:spcPct val="90000"/>
              </a:lnSpc>
              <a:spcBef>
                <a:spcPts val="1000"/>
              </a:spcBef>
              <a:buFont typeface="Arial" panose="020B0604020202020204" pitchFamily="34" charset="0"/>
              <a:buChar char="•"/>
            </a:pPr>
            <a:r>
              <a:rPr lang="tr-TR" sz="2800" dirty="0" smtClean="0">
                <a:solidFill>
                  <a:srgbClr val="C00000"/>
                </a:solidFill>
                <a:latin typeface="Calibri" panose="020F0502020204030204"/>
                <a:ea typeface="+mn-ea"/>
                <a:cs typeface="+mn-cs"/>
              </a:rPr>
              <a:t>Zorunlu </a:t>
            </a:r>
            <a:r>
              <a:rPr lang="tr-TR" sz="2800" dirty="0">
                <a:solidFill>
                  <a:srgbClr val="C00000"/>
                </a:solidFill>
                <a:latin typeface="Calibri" panose="020F0502020204030204"/>
                <a:ea typeface="+mn-ea"/>
                <a:cs typeface="+mn-cs"/>
              </a:rPr>
              <a:t>hallerde bütçe </a:t>
            </a:r>
            <a:r>
              <a:rPr lang="tr-TR" sz="2800" dirty="0" smtClean="0">
                <a:solidFill>
                  <a:srgbClr val="C00000"/>
                </a:solidFill>
                <a:latin typeface="Calibri" panose="020F0502020204030204"/>
                <a:ea typeface="+mn-ea"/>
                <a:cs typeface="+mn-cs"/>
              </a:rPr>
              <a:t>hazırlık sürecinde </a:t>
            </a:r>
            <a:r>
              <a:rPr lang="tr-TR" sz="2800" dirty="0">
                <a:solidFill>
                  <a:srgbClr val="C00000"/>
                </a:solidFill>
                <a:latin typeface="Calibri" panose="020F0502020204030204"/>
                <a:ea typeface="+mn-ea"/>
                <a:cs typeface="+mn-cs"/>
              </a:rPr>
              <a:t>temin edilemeyen ödenekler için ilave ödeneğin </a:t>
            </a:r>
            <a:r>
              <a:rPr lang="tr-TR" sz="2800" dirty="0" smtClean="0">
                <a:solidFill>
                  <a:srgbClr val="C00000"/>
                </a:solidFill>
                <a:latin typeface="Calibri" panose="020F0502020204030204"/>
                <a:ea typeface="+mn-ea"/>
                <a:cs typeface="+mn-cs"/>
              </a:rPr>
              <a:t>sağlanmasına yönelik </a:t>
            </a:r>
            <a:r>
              <a:rPr lang="tr-TR" sz="2800" dirty="0">
                <a:solidFill>
                  <a:srgbClr val="C00000"/>
                </a:solidFill>
                <a:latin typeface="Calibri" panose="020F0502020204030204"/>
                <a:ea typeface="+mn-ea"/>
                <a:cs typeface="+mn-cs"/>
              </a:rPr>
              <a:t>talepler yapılır.</a:t>
            </a: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1113290716"/>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İhtiyaç duyulan özellikteki malın alınamaması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(1/2):</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Alınan malın şartnameye uygun olmaması veya şartnamenin uygun hazırlanmaması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Teknik şartnameler işin uzmanı kişilere hazırlatılır. </a:t>
            </a:r>
            <a:endParaRPr lang="tr-TR" sz="2800" dirty="0" smtClean="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smtClean="0">
                <a:solidFill>
                  <a:srgbClr val="C00000"/>
                </a:solidFill>
                <a:latin typeface="Calibri" panose="020F0502020204030204"/>
                <a:ea typeface="+mn-ea"/>
                <a:cs typeface="+mn-cs"/>
              </a:rPr>
              <a:t>İdari </a:t>
            </a:r>
            <a:r>
              <a:rPr lang="tr-TR" sz="2800" dirty="0">
                <a:solidFill>
                  <a:srgbClr val="C00000"/>
                </a:solidFill>
                <a:latin typeface="Calibri" panose="020F0502020204030204"/>
                <a:ea typeface="+mn-ea"/>
                <a:cs typeface="+mn-cs"/>
              </a:rPr>
              <a:t>şartnamelerde hata yapılmaması için nitelikli personel çalıştırılır ve hazırlanan şartnameler ayrıca hiyerarşik (sıralı amirler) kontrolden geçirilir. </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2373746465"/>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İhtiyaç duyulan özellikteki malın alınamaması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(2/2):</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smtClean="0">
                <a:solidFill>
                  <a:srgbClr val="C00000"/>
                </a:solidFill>
                <a:latin typeface="Calibri" panose="020F0502020204030204"/>
                <a:ea typeface="+mn-ea"/>
                <a:cs typeface="+mn-cs"/>
              </a:rPr>
              <a:t>Satın </a:t>
            </a:r>
            <a:r>
              <a:rPr lang="tr-TR" sz="2800" dirty="0">
                <a:solidFill>
                  <a:srgbClr val="C00000"/>
                </a:solidFill>
                <a:latin typeface="Calibri" panose="020F0502020204030204"/>
                <a:ea typeface="+mn-ea"/>
                <a:cs typeface="+mn-cs"/>
              </a:rPr>
              <a:t>alınan malın muayene ve kabul işlemi yapılmadan ya da eksik yapılarak yükleniciye ödeme yapılması.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ve Tespit Edici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Teslim alınan malların şartnameye uygunluğunu sağlamak üzere Muayene ve Kabul komisyonları oluşturulurken işin uzmanı kişilerin bulundurulmasına dikkat edilir, yoksa ilave görevlendirmeler yapılarak mal teslim alınır.</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3650464809"/>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Satınalma sürecinin uzaması iş, zaman ve emek kaybı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endParaRPr lang="tr-TR" sz="2600" b="1" dirty="0" smtClean="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smtClean="0">
                <a:solidFill>
                  <a:srgbClr val="C00000"/>
                </a:solidFill>
                <a:latin typeface="Calibri" panose="020F0502020204030204"/>
                <a:ea typeface="+mn-ea"/>
                <a:cs typeface="+mn-cs"/>
              </a:rPr>
              <a:t>Riskin </a:t>
            </a:r>
            <a:r>
              <a:rPr lang="tr-TR" sz="2600" b="1" dirty="0">
                <a:solidFill>
                  <a:srgbClr val="C00000"/>
                </a:solidFill>
                <a:latin typeface="Calibri" panose="020F0502020204030204"/>
                <a:ea typeface="+mn-ea"/>
                <a:cs typeface="+mn-cs"/>
              </a:rPr>
              <a:t>Sebebi:</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Harcama talimatında yer alması gereken bilgilerin eksik veya hatalı olması</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Ödeme Emri Belgesindeki bütçe tertiplerinin hatalı olması</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Fatura ve taşınır işlem fişi arasındaki uyumsuzluk</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Ödeme Emri Belgesindeki imza ve hesap numarası hataları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ve Tespit Edici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Harcama sürecinde görevli Gerçekleştirme görevlilerinin ve ön mali kontrol yapmakla görevli gerçekleştirme görevlilerinin her bir safhadaki kontrollerin sağlıklı yapılması için gerekli tedbirler alınır.</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170598520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 TANIMI</a:t>
            </a:r>
            <a:endParaRPr lang="tr-TR" sz="2800" b="1"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2"/>
          <a:stretch>
            <a:fillRect/>
          </a:stretch>
        </p:blipFill>
        <p:spPr>
          <a:xfrm>
            <a:off x="2775155" y="1258529"/>
            <a:ext cx="6641691" cy="5060672"/>
          </a:xfrm>
          <a:prstGeom prst="rect">
            <a:avLst/>
          </a:prstGeom>
        </p:spPr>
      </p:pic>
      <p:sp>
        <p:nvSpPr>
          <p:cNvPr id="3" name="Oval 2"/>
          <p:cNvSpPr/>
          <p:nvPr/>
        </p:nvSpPr>
        <p:spPr>
          <a:xfrm>
            <a:off x="4164594" y="5106154"/>
            <a:ext cx="1149790" cy="80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6565539" y="5205742"/>
            <a:ext cx="1971879"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53233003"/>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Tespit Edilen Risklerin “Risk Kayıt Formu” na Kaydedilmesi</a:t>
            </a: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a:stretch>
            <a:fillRect/>
          </a:stretch>
        </p:blipFill>
        <p:spPr>
          <a:xfrm>
            <a:off x="1230696" y="1735667"/>
            <a:ext cx="10668000" cy="3386667"/>
          </a:xfrm>
          <a:prstGeom prst="rect">
            <a:avLst/>
          </a:prstGeom>
        </p:spPr>
      </p:pic>
      <p:sp>
        <p:nvSpPr>
          <p:cNvPr id="6" name="Unvan 1"/>
          <p:cNvSpPr txBox="1">
            <a:spLocks/>
          </p:cNvSpPr>
          <p:nvPr/>
        </p:nvSpPr>
        <p:spPr>
          <a:xfrm>
            <a:off x="1476503" y="4707760"/>
            <a:ext cx="10422193" cy="178342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endParaRPr lang="tr-TR" sz="2600" b="1" dirty="0" smtClean="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smtClean="0">
                <a:solidFill>
                  <a:srgbClr val="C00000"/>
                </a:solidFill>
                <a:latin typeface="Calibri" panose="020F0502020204030204"/>
                <a:ea typeface="+mn-ea"/>
                <a:cs typeface="+mn-cs"/>
              </a:rPr>
              <a:t>Riskin Türü: </a:t>
            </a:r>
            <a:r>
              <a:rPr lang="tr-TR" sz="2600" b="1" dirty="0" smtClean="0">
                <a:solidFill>
                  <a:srgbClr val="C00000"/>
                </a:solidFill>
                <a:latin typeface="Calibri" panose="020F0502020204030204"/>
                <a:ea typeface="+mn-ea"/>
                <a:cs typeface="+mn-cs"/>
                <a:hlinkClick r:id="rId3" action="ppaction://hlinksldjump"/>
              </a:rPr>
              <a:t>Slayt 22</a:t>
            </a:r>
            <a:endParaRPr lang="tr-TR" sz="2600" b="1" dirty="0">
              <a:solidFill>
                <a:srgbClr val="C00000"/>
              </a:solidFill>
              <a:latin typeface="Calibri" panose="020F0502020204030204"/>
              <a:ea typeface="+mn-ea"/>
              <a:cs typeface="+mn-cs"/>
            </a:endParaRPr>
          </a:p>
          <a:p>
            <a:pPr marL="22860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rPr>
              <a:t>Riskin </a:t>
            </a:r>
            <a:r>
              <a:rPr lang="tr-TR" sz="2600" b="1" dirty="0" smtClean="0">
                <a:solidFill>
                  <a:srgbClr val="C00000"/>
                </a:solidFill>
                <a:latin typeface="Calibri" panose="020F0502020204030204"/>
              </a:rPr>
              <a:t>Kaynağı</a:t>
            </a:r>
            <a:r>
              <a:rPr lang="tr-TR" sz="2600" b="1" dirty="0">
                <a:solidFill>
                  <a:srgbClr val="C00000"/>
                </a:solidFill>
                <a:latin typeface="Calibri" panose="020F0502020204030204"/>
              </a:rPr>
              <a:t>:  </a:t>
            </a:r>
            <a:r>
              <a:rPr lang="tr-TR" sz="2600" dirty="0">
                <a:solidFill>
                  <a:srgbClr val="C00000"/>
                </a:solidFill>
                <a:latin typeface="Calibri" panose="020F0502020204030204"/>
              </a:rPr>
              <a:t>Riskin iç ve dış kaynaklı olup olmadığını gösterir. (İç Risk için (İ), Dış Risk için (D)</a:t>
            </a:r>
          </a:p>
        </p:txBody>
      </p:sp>
    </p:spTree>
    <p:extLst>
      <p:ext uri="{BB962C8B-B14F-4D97-AF65-F5344CB8AC3E}">
        <p14:creationId xmlns:p14="http://schemas.microsoft.com/office/powerpoint/2010/main" val="2360954809"/>
      </p:ext>
    </p:extLst>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İŞ AKIŞI ÜZERİNDE RİSKLERİ TESPİT ETME ÖRNEKLERİ - 2</a:t>
            </a:r>
            <a:endParaRPr lang="tr-TR" sz="2800" b="1"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221" y="2016940"/>
            <a:ext cx="4827558" cy="2824121"/>
          </a:xfrm>
          <a:prstGeom prst="rect">
            <a:avLst/>
          </a:prstGeom>
        </p:spPr>
      </p:pic>
    </p:spTree>
    <p:extLst>
      <p:ext uri="{BB962C8B-B14F-4D97-AF65-F5344CB8AC3E}">
        <p14:creationId xmlns:p14="http://schemas.microsoft.com/office/powerpoint/2010/main" val="3670678183"/>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Taşınır Giriş ve Çıkış İşlemleri Süreci </a:t>
            </a:r>
            <a:r>
              <a:rPr lang="tr-TR" sz="2800" b="1" dirty="0" smtClean="0">
                <a:solidFill>
                  <a:srgbClr val="C00000"/>
                </a:solidFill>
                <a:latin typeface="Calibri" panose="020F0502020204030204" pitchFamily="34" charset="0"/>
                <a:cs typeface="Calibri" panose="020F0502020204030204" pitchFamily="34" charset="0"/>
              </a:rPr>
              <a:t>(1)</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rPr>
              <a:t>Sürecin </a:t>
            </a:r>
            <a:r>
              <a:rPr lang="tr-TR" sz="2800" b="1" dirty="0">
                <a:solidFill>
                  <a:srgbClr val="C00000"/>
                </a:solidFill>
                <a:latin typeface="Calibri" panose="020F0502020204030204" pitchFamily="34" charset="0"/>
                <a:cs typeface="Calibri" panose="020F0502020204030204" pitchFamily="34" charset="0"/>
              </a:rPr>
              <a:t>Hedefi</a:t>
            </a:r>
            <a:r>
              <a:rPr lang="tr-TR" sz="2800" dirty="0">
                <a:solidFill>
                  <a:srgbClr val="C00000"/>
                </a:solidFill>
                <a:latin typeface="Calibri" panose="020F0502020204030204" pitchFamily="34" charset="0"/>
                <a:cs typeface="Calibri" panose="020F0502020204030204" pitchFamily="34" charset="0"/>
              </a:rPr>
              <a:t>: Taşınır Birim Hesabının Hatasız Verilmesi.</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Sürecin Tanımı (İş Akışı):</a:t>
            </a:r>
          </a:p>
          <a:p>
            <a:pPr marL="514350" lvl="0" indent="-514350" defTabSz="914400">
              <a:lnSpc>
                <a:spcPct val="90000"/>
              </a:lnSpc>
              <a:spcBef>
                <a:spcPts val="1000"/>
              </a:spcBef>
              <a:buFont typeface="+mj-lt"/>
              <a:buAutoNum type="arabicPeriod"/>
            </a:pPr>
            <a:r>
              <a:rPr lang="tr-TR" sz="2600" b="1" dirty="0">
                <a:solidFill>
                  <a:srgbClr val="C00000"/>
                </a:solidFill>
                <a:latin typeface="Calibri" panose="020F0502020204030204"/>
                <a:ea typeface="+mn-ea"/>
                <a:cs typeface="+mn-cs"/>
              </a:rPr>
              <a:t>Giriş İşlemleri</a:t>
            </a:r>
          </a:p>
          <a:p>
            <a:pPr lvl="0" defTabSz="914400">
              <a:lnSpc>
                <a:spcPct val="90000"/>
              </a:lnSpc>
              <a:spcBef>
                <a:spcPts val="1000"/>
              </a:spcBef>
            </a:pPr>
            <a:r>
              <a:rPr lang="tr-TR" sz="2600" dirty="0">
                <a:solidFill>
                  <a:srgbClr val="C00000"/>
                </a:solidFill>
                <a:latin typeface="Calibri" panose="020F0502020204030204"/>
                <a:ea typeface="+mn-ea"/>
                <a:cs typeface="+mn-cs"/>
              </a:rPr>
              <a:t>Ambara girişi yapılacak taşınırlar kayda esas bir belge karşılığında (</a:t>
            </a:r>
            <a:r>
              <a:rPr lang="tr-TR" sz="2600" i="1" dirty="0">
                <a:solidFill>
                  <a:srgbClr val="C00000"/>
                </a:solidFill>
                <a:latin typeface="Calibri" panose="020F0502020204030204"/>
                <a:ea typeface="+mn-ea"/>
                <a:cs typeface="+mn-cs"/>
              </a:rPr>
              <a:t>muayene kabul komisyonu tutanağı, devreden idarenin çıkış kaydına esas TİF, Bağış ve yardım yoluyla gelenler için tutanak vb.</a:t>
            </a:r>
            <a:r>
              <a:rPr lang="tr-TR" sz="2600" dirty="0">
                <a:solidFill>
                  <a:srgbClr val="C00000"/>
                </a:solidFill>
                <a:latin typeface="Calibri" panose="020F0502020204030204"/>
                <a:ea typeface="+mn-ea"/>
                <a:cs typeface="+mn-cs"/>
              </a:rPr>
              <a:t>) teslim alınır. </a:t>
            </a:r>
          </a:p>
          <a:p>
            <a:pPr lvl="0" defTabSz="914400">
              <a:lnSpc>
                <a:spcPct val="90000"/>
              </a:lnSpc>
              <a:spcBef>
                <a:spcPts val="1000"/>
              </a:spcBef>
            </a:pPr>
            <a:r>
              <a:rPr lang="tr-TR" sz="2600" dirty="0">
                <a:solidFill>
                  <a:srgbClr val="C00000"/>
                </a:solidFill>
                <a:latin typeface="Calibri" panose="020F0502020204030204"/>
                <a:ea typeface="+mn-ea"/>
                <a:cs typeface="+mn-cs"/>
              </a:rPr>
              <a:t>Kayda esas belge ile teslim alınan taşınırların cins, nitelik, miktar, değer olarak karşılaştırması yapılarak “Taşınır İşlem Fişi” düzenlenir.</a:t>
            </a:r>
          </a:p>
          <a:p>
            <a:pPr lvl="0" defTabSz="914400">
              <a:lnSpc>
                <a:spcPct val="90000"/>
              </a:lnSpc>
              <a:spcBef>
                <a:spcPts val="1000"/>
              </a:spcBef>
            </a:pPr>
            <a:r>
              <a:rPr lang="tr-TR" sz="2600" dirty="0">
                <a:solidFill>
                  <a:srgbClr val="C00000"/>
                </a:solidFill>
                <a:latin typeface="Calibri" panose="020F0502020204030204"/>
                <a:ea typeface="+mn-ea"/>
                <a:cs typeface="+mn-cs"/>
              </a:rPr>
              <a:t>Taşınır işlem fişi ödeme emri belgesine bağlanarak muhasebe birimine gönderilir.</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719782"/>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Taşınır Giriş ve Çıkış İşlemleri Süreci </a:t>
            </a:r>
            <a:r>
              <a:rPr lang="tr-TR" sz="2800" b="1" dirty="0" smtClean="0">
                <a:solidFill>
                  <a:srgbClr val="C00000"/>
                </a:solidFill>
                <a:latin typeface="Calibri" panose="020F0502020204030204" pitchFamily="34" charset="0"/>
                <a:cs typeface="Calibri" panose="020F0502020204030204" pitchFamily="34" charset="0"/>
              </a:rPr>
              <a:t>(2)</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r>
              <a:rPr lang="tr-TR" sz="2800" b="1" dirty="0">
                <a:solidFill>
                  <a:srgbClr val="C00000"/>
                </a:solidFill>
                <a:latin typeface="Calibri" panose="020F0502020204030204"/>
                <a:ea typeface="+mn-ea"/>
                <a:cs typeface="+mn-cs"/>
              </a:rPr>
              <a:t>2. Çıkış İşlemleri</a:t>
            </a:r>
          </a:p>
          <a:p>
            <a:pPr lvl="0" defTabSz="914400">
              <a:lnSpc>
                <a:spcPct val="90000"/>
              </a:lnSpc>
              <a:spcBef>
                <a:spcPts val="1000"/>
              </a:spcBef>
            </a:pPr>
            <a:r>
              <a:rPr lang="tr-TR" sz="2800" b="1" dirty="0">
                <a:solidFill>
                  <a:srgbClr val="C00000"/>
                </a:solidFill>
                <a:latin typeface="Calibri" panose="020F0502020204030204"/>
                <a:ea typeface="+mn-ea"/>
                <a:cs typeface="+mn-cs"/>
              </a:rPr>
              <a:t>a) </a:t>
            </a:r>
            <a:r>
              <a:rPr lang="tr-TR" sz="2800" dirty="0">
                <a:solidFill>
                  <a:srgbClr val="C00000"/>
                </a:solidFill>
                <a:latin typeface="Calibri" panose="020F0502020204030204"/>
                <a:ea typeface="+mn-ea"/>
                <a:cs typeface="+mn-cs"/>
              </a:rPr>
              <a:t>Tüketim malzemeleri, taşınır istek belgesi karşılığında düzenlenecek taşınır işlem fişi ile çıkış kaydedilir. </a:t>
            </a:r>
          </a:p>
          <a:p>
            <a:pPr lvl="0" defTabSz="914400">
              <a:lnSpc>
                <a:spcPct val="90000"/>
              </a:lnSpc>
              <a:spcBef>
                <a:spcPts val="1000"/>
              </a:spcBef>
            </a:pPr>
            <a:r>
              <a:rPr lang="tr-TR" sz="2800" dirty="0">
                <a:solidFill>
                  <a:srgbClr val="C00000"/>
                </a:solidFill>
                <a:latin typeface="Calibri" panose="020F0502020204030204"/>
                <a:ea typeface="+mn-ea"/>
                <a:cs typeface="+mn-cs"/>
              </a:rPr>
              <a:t>Tüketim malzemelerinin çıkış kayıtları ilk giren-ilk çıkar esasına göre yapılır. Tüketime verilmiş taşınırların onaylı listesi üç aylık dönemlerin sonunda muhasebe birimine gönderilir.</a:t>
            </a:r>
          </a:p>
          <a:p>
            <a:pPr lvl="0" defTabSz="914400">
              <a:lnSpc>
                <a:spcPct val="90000"/>
              </a:lnSpc>
              <a:spcBef>
                <a:spcPts val="1000"/>
              </a:spcBef>
            </a:pPr>
            <a:r>
              <a:rPr lang="tr-TR" sz="2800" b="1" dirty="0">
                <a:solidFill>
                  <a:srgbClr val="C00000"/>
                </a:solidFill>
                <a:latin typeface="Calibri" panose="020F0502020204030204"/>
                <a:ea typeface="+mn-ea"/>
                <a:cs typeface="+mn-cs"/>
              </a:rPr>
              <a:t>b) </a:t>
            </a:r>
            <a:r>
              <a:rPr lang="tr-TR" sz="2800" dirty="0">
                <a:solidFill>
                  <a:srgbClr val="C00000"/>
                </a:solidFill>
                <a:latin typeface="Calibri" panose="020F0502020204030204"/>
                <a:ea typeface="+mn-ea"/>
                <a:cs typeface="+mn-cs"/>
              </a:rPr>
              <a:t>Kullanıma verilen dayanıklı taşınırlar zimmet fişi (Taşınır Teslim Fişi) düzenlenerek ilgili kişinin imzası karşılığında teslim edilir. Ambara iade edilen taşınırlar </a:t>
            </a:r>
            <a:r>
              <a:rPr lang="tr-TR" sz="2800" dirty="0" smtClean="0">
                <a:solidFill>
                  <a:srgbClr val="C00000"/>
                </a:solidFill>
                <a:latin typeface="Calibri" panose="020F0502020204030204"/>
                <a:ea typeface="+mn-ea"/>
                <a:cs typeface="+mn-cs"/>
              </a:rPr>
              <a:t>için </a:t>
            </a:r>
            <a:r>
              <a:rPr lang="tr-TR" sz="2800" dirty="0">
                <a:solidFill>
                  <a:srgbClr val="C00000"/>
                </a:solidFill>
                <a:latin typeface="Calibri" panose="020F0502020204030204"/>
                <a:ea typeface="+mn-ea"/>
                <a:cs typeface="+mn-cs"/>
              </a:rPr>
              <a:t>zimmetten düşme işlemi yapılır.</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009168"/>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Taşınır Giriş ve Çıkış İşlemleri Süreci </a:t>
            </a:r>
            <a:r>
              <a:rPr lang="tr-TR" sz="2800" b="1" dirty="0" smtClean="0">
                <a:solidFill>
                  <a:srgbClr val="C00000"/>
                </a:solidFill>
                <a:latin typeface="Calibri" panose="020F0502020204030204" pitchFamily="34" charset="0"/>
                <a:cs typeface="Calibri" panose="020F0502020204030204" pitchFamily="34" charset="0"/>
              </a:rPr>
              <a:t>(3)</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r>
              <a:rPr lang="tr-TR" sz="2800" b="1" dirty="0">
                <a:solidFill>
                  <a:srgbClr val="C00000"/>
                </a:solidFill>
                <a:latin typeface="Calibri" panose="020F0502020204030204"/>
                <a:ea typeface="+mn-ea"/>
                <a:cs typeface="+mn-cs"/>
              </a:rPr>
              <a:t>c) </a:t>
            </a:r>
            <a:r>
              <a:rPr lang="tr-TR" sz="2800" dirty="0">
                <a:solidFill>
                  <a:srgbClr val="C00000"/>
                </a:solidFill>
                <a:latin typeface="Calibri" panose="020F0502020204030204"/>
                <a:ea typeface="+mn-ea"/>
                <a:cs typeface="+mn-cs"/>
              </a:rPr>
              <a:t>Ambardan çıkışı yapılacak taşınırlar için kanıtlayıcı bir belgeye (</a:t>
            </a:r>
            <a:r>
              <a:rPr lang="tr-TR" sz="2800" i="1" dirty="0">
                <a:solidFill>
                  <a:srgbClr val="C00000"/>
                </a:solidFill>
                <a:latin typeface="Calibri" panose="020F0502020204030204"/>
                <a:ea typeface="+mn-ea"/>
                <a:cs typeface="+mn-cs"/>
              </a:rPr>
              <a:t>devir suretiyle çıkışta onay, çalınma, kaybolma gibi nedenlerle yok olan ve hurdaya ayrılan taşınırlar için “Kayıttan Düşme Teklif ve Onay Tutanağı”, sayımda noksan çıkan taşınırlar için sayım tutanağı ile kayıttan düşme teklif ve onay tutanağı</a:t>
            </a:r>
            <a:r>
              <a:rPr lang="tr-TR" sz="2800" dirty="0">
                <a:solidFill>
                  <a:srgbClr val="C00000"/>
                </a:solidFill>
                <a:latin typeface="Calibri" panose="020F0502020204030204"/>
                <a:ea typeface="+mn-ea"/>
                <a:cs typeface="+mn-cs"/>
              </a:rPr>
              <a:t>) dayanılarak çıkışa esas taşınır işlem fişi düzenlenir. </a:t>
            </a:r>
          </a:p>
          <a:p>
            <a:pPr lvl="0" defTabSz="914400">
              <a:lnSpc>
                <a:spcPct val="90000"/>
              </a:lnSpc>
              <a:spcBef>
                <a:spcPts val="1000"/>
              </a:spcBef>
            </a:pPr>
            <a:r>
              <a:rPr lang="tr-TR" sz="2800" dirty="0">
                <a:solidFill>
                  <a:srgbClr val="C00000"/>
                </a:solidFill>
                <a:latin typeface="Calibri" panose="020F0502020204030204"/>
                <a:ea typeface="+mn-ea"/>
                <a:cs typeface="+mn-cs"/>
              </a:rPr>
              <a:t>Çıkış kaydına ilişkin taşınır işlem fişleri süresi içinde muhasebe birimine gönderilir.</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4802716"/>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rgbClr val="C00000"/>
                </a:solidFill>
                <a:latin typeface="Calibri" panose="020F0502020204030204" pitchFamily="34" charset="0"/>
                <a:cs typeface="Calibri" panose="020F0502020204030204" pitchFamily="34" charset="0"/>
              </a:rPr>
              <a:t>Risklerin Belirlenmesi</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140840"/>
            <a:ext cx="10422193" cy="5739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sv-SE" sz="2800" b="1" dirty="0" smtClean="0">
                <a:solidFill>
                  <a:srgbClr val="C00000"/>
                </a:solidFill>
                <a:latin typeface="Calibri" panose="020F0502020204030204" pitchFamily="34" charset="0"/>
                <a:cs typeface="Calibri" panose="020F0502020204030204" pitchFamily="34" charset="0"/>
              </a:rPr>
              <a:t>Süreç</a:t>
            </a:r>
            <a:r>
              <a:rPr lang="sv-SE" sz="2800" b="1" dirty="0">
                <a:solidFill>
                  <a:srgbClr val="C00000"/>
                </a:solidFill>
                <a:latin typeface="Calibri" panose="020F0502020204030204" pitchFamily="34" charset="0"/>
                <a:cs typeface="Calibri" panose="020F0502020204030204" pitchFamily="34" charset="0"/>
              </a:rPr>
              <a:t>: </a:t>
            </a:r>
            <a:r>
              <a:rPr lang="sv-SE" sz="2800" dirty="0">
                <a:solidFill>
                  <a:srgbClr val="C00000"/>
                </a:solidFill>
                <a:latin typeface="Calibri" panose="020F0502020204030204" pitchFamily="34" charset="0"/>
                <a:cs typeface="Calibri" panose="020F0502020204030204" pitchFamily="34" charset="0"/>
              </a:rPr>
              <a:t>Taşınır Giriş ve Çıkış İşlemleri Süreci</a:t>
            </a:r>
            <a:r>
              <a:rPr lang="tr-TR" sz="2800" dirty="0" smtClean="0">
                <a:solidFill>
                  <a:srgbClr val="C00000"/>
                </a:solidFill>
                <a:latin typeface="Calibri" panose="020F0502020204030204" pitchFamily="34" charset="0"/>
                <a:cs typeface="Calibri" panose="020F0502020204030204" pitchFamily="34" charset="0"/>
              </a:rPr>
              <a:t>                                      </a:t>
            </a:r>
            <a:r>
              <a:rPr lang="tr-TR" sz="2800" b="1" dirty="0" smtClean="0">
                <a:solidFill>
                  <a:srgbClr val="C00000"/>
                </a:solidFill>
                <a:latin typeface="Calibri" panose="020F0502020204030204" pitchFamily="34" charset="0"/>
                <a:cs typeface="Calibri" panose="020F0502020204030204" pitchFamily="34" charset="0"/>
                <a:hlinkClick r:id="rId2" action="ppaction://hlinksldjump"/>
              </a:rPr>
              <a:t>Sorular</a:t>
            </a:r>
            <a:endParaRPr lang="sv-SE"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smtClean="0">
                <a:solidFill>
                  <a:srgbClr val="C00000"/>
                </a:solidFill>
                <a:latin typeface="Calibri" panose="020F0502020204030204" pitchFamily="34" charset="0"/>
                <a:cs typeface="Calibri" panose="020F0502020204030204" pitchFamily="34" charset="0"/>
              </a:rPr>
              <a:t>Risk </a:t>
            </a:r>
            <a:r>
              <a:rPr lang="tr-TR" sz="2800" b="1" dirty="0">
                <a:solidFill>
                  <a:srgbClr val="C00000"/>
                </a:solidFill>
                <a:latin typeface="Calibri" panose="020F0502020204030204" pitchFamily="34" charset="0"/>
                <a:cs typeface="Calibri" panose="020F0502020204030204" pitchFamily="34" charset="0"/>
              </a:rPr>
              <a:t>1: </a:t>
            </a:r>
            <a:r>
              <a:rPr lang="tr-TR" sz="2800" dirty="0">
                <a:solidFill>
                  <a:srgbClr val="C00000"/>
                </a:solidFill>
                <a:latin typeface="Calibri" panose="020F0502020204030204" pitchFamily="34" charset="0"/>
                <a:cs typeface="Calibri" panose="020F0502020204030204" pitchFamily="34" charset="0"/>
              </a:rPr>
              <a:t>Taşınırların Giriş/Çıkış kaydına esas teşkil eden taşınır işlem fişinin düzenlenmemesi ya da eksik ve hatalı </a:t>
            </a:r>
            <a:r>
              <a:rPr lang="tr-TR" sz="2800" dirty="0" smtClean="0">
                <a:solidFill>
                  <a:srgbClr val="C00000"/>
                </a:solidFill>
                <a:latin typeface="Calibri" panose="020F0502020204030204" pitchFamily="34" charset="0"/>
                <a:cs typeface="Calibri" panose="020F0502020204030204" pitchFamily="34" charset="0"/>
              </a:rPr>
              <a:t>düzenlenmesi</a:t>
            </a: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2: </a:t>
            </a:r>
            <a:r>
              <a:rPr lang="sv-SE" sz="2800" dirty="0">
                <a:solidFill>
                  <a:srgbClr val="C00000"/>
                </a:solidFill>
                <a:latin typeface="Calibri" panose="020F0502020204030204" pitchFamily="34" charset="0"/>
                <a:cs typeface="Calibri" panose="020F0502020204030204" pitchFamily="34" charset="0"/>
              </a:rPr>
              <a:t>Taşınır giriş/çıkış kaydına ilişkin taşınır işlem fişlerinin Muhasebe Birimine gönderilmemesi sonucu muhasebe birimiyle mutabakatın sağlanamaması </a:t>
            </a: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3: </a:t>
            </a:r>
            <a:r>
              <a:rPr lang="sv-SE" sz="2800" dirty="0">
                <a:solidFill>
                  <a:srgbClr val="C00000"/>
                </a:solidFill>
                <a:latin typeface="Calibri" panose="020F0502020204030204" pitchFamily="34" charset="0"/>
                <a:cs typeface="Calibri" panose="020F0502020204030204" pitchFamily="34" charset="0"/>
              </a:rPr>
              <a:t>Ambar mevcudu ile taşınır kayıt kontrol sistem kayıtlarının tutmaması </a:t>
            </a:r>
            <a:endParaRPr lang="tr-TR" sz="2800" dirty="0" smtClean="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4: </a:t>
            </a:r>
            <a:r>
              <a:rPr lang="sv-SE" sz="2800" dirty="0">
                <a:solidFill>
                  <a:srgbClr val="C00000"/>
                </a:solidFill>
                <a:latin typeface="Calibri" panose="020F0502020204030204" pitchFamily="34" charset="0"/>
                <a:cs typeface="Calibri" panose="020F0502020204030204" pitchFamily="34" charset="0"/>
              </a:rPr>
              <a:t>Ambarda bulunan taşınırların çalınması, yıpranması, bozulması ve benzeri tehlikelere karşı korunmaması sonucu hizmetin </a:t>
            </a:r>
            <a:r>
              <a:rPr lang="sv-SE" sz="2800" dirty="0" smtClean="0">
                <a:solidFill>
                  <a:srgbClr val="C00000"/>
                </a:solidFill>
                <a:latin typeface="Calibri" panose="020F0502020204030204" pitchFamily="34" charset="0"/>
                <a:cs typeface="Calibri" panose="020F0502020204030204" pitchFamily="34" charset="0"/>
              </a:rPr>
              <a:t>aksam</a:t>
            </a:r>
            <a:r>
              <a:rPr lang="tr-TR" sz="2800" dirty="0" smtClean="0">
                <a:solidFill>
                  <a:srgbClr val="C00000"/>
                </a:solidFill>
                <a:latin typeface="Calibri" panose="020F0502020204030204" pitchFamily="34" charset="0"/>
                <a:cs typeface="Calibri" panose="020F0502020204030204" pitchFamily="34" charset="0"/>
              </a:rPr>
              <a:t>ası</a:t>
            </a:r>
            <a:r>
              <a:rPr lang="sv-SE" sz="2800" dirty="0" smtClean="0">
                <a:solidFill>
                  <a:srgbClr val="C00000"/>
                </a:solidFill>
                <a:latin typeface="Calibri" panose="020F0502020204030204" pitchFamily="34" charset="0"/>
                <a:cs typeface="Calibri" panose="020F0502020204030204" pitchFamily="34" charset="0"/>
              </a:rPr>
              <a:t> </a:t>
            </a:r>
            <a:endParaRPr lang="sv-SE"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2</a:t>
            </a:r>
            <a:endParaRPr lang="tr-TR"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2440016"/>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a:t>
            </a:r>
            <a:r>
              <a:rPr lang="sv-SE" sz="2800" b="1" dirty="0" smtClean="0">
                <a:solidFill>
                  <a:srgbClr val="C00000"/>
                </a:solidFill>
                <a:latin typeface="Calibri" panose="020F0502020204030204" pitchFamily="34" charset="0"/>
                <a:cs typeface="Calibri" panose="020F0502020204030204" pitchFamily="34" charset="0"/>
              </a:rPr>
              <a:t>düzenlenme</a:t>
            </a:r>
            <a:r>
              <a:rPr lang="tr-TR" sz="2800" b="1" dirty="0" smtClean="0">
                <a:solidFill>
                  <a:srgbClr val="C00000"/>
                </a:solidFill>
                <a:latin typeface="Calibri" panose="020F0502020204030204" pitchFamily="34" charset="0"/>
                <a:cs typeface="Calibri" panose="020F0502020204030204" pitchFamily="34" charset="0"/>
              </a:rPr>
              <a:t>si</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4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400" dirty="0" smtClean="0">
                <a:solidFill>
                  <a:srgbClr val="C00000"/>
                </a:solidFill>
                <a:latin typeface="Calibri" panose="020F0502020204030204"/>
                <a:ea typeface="+mn-ea"/>
                <a:cs typeface="+mn-cs"/>
              </a:rPr>
              <a:t>1. Ambara </a:t>
            </a:r>
            <a:r>
              <a:rPr lang="tr-TR" sz="2400" dirty="0">
                <a:solidFill>
                  <a:srgbClr val="C00000"/>
                </a:solidFill>
                <a:latin typeface="Calibri" panose="020F0502020204030204"/>
                <a:ea typeface="+mn-ea"/>
                <a:cs typeface="+mn-cs"/>
              </a:rPr>
              <a:t>giriş/çıkışı yapılacak taşınırların kanıtlayıcı bir belge karşılığında alınmaması,</a:t>
            </a:r>
          </a:p>
          <a:p>
            <a:pPr lvl="0" defTabSz="914400">
              <a:lnSpc>
                <a:spcPct val="90000"/>
              </a:lnSpc>
              <a:spcBef>
                <a:spcPts val="1000"/>
              </a:spcBef>
            </a:pPr>
            <a:r>
              <a:rPr lang="tr-TR" sz="2400" dirty="0" smtClean="0">
                <a:solidFill>
                  <a:srgbClr val="C00000"/>
                </a:solidFill>
                <a:latin typeface="Calibri" panose="020F0502020204030204"/>
                <a:ea typeface="+mn-ea"/>
                <a:cs typeface="+mn-cs"/>
              </a:rPr>
              <a:t>2. Kayda </a:t>
            </a:r>
            <a:r>
              <a:rPr lang="tr-TR" sz="2400" dirty="0">
                <a:solidFill>
                  <a:srgbClr val="C00000"/>
                </a:solidFill>
                <a:latin typeface="Calibri" panose="020F0502020204030204"/>
                <a:ea typeface="+mn-ea"/>
                <a:cs typeface="+mn-cs"/>
              </a:rPr>
              <a:t>esas belgelerdeki taşınırların cins ve miktarı ile teslim alınan malzemenin karşılaştırılmaması,</a:t>
            </a:r>
          </a:p>
          <a:p>
            <a:pPr lvl="0" defTabSz="914400">
              <a:lnSpc>
                <a:spcPct val="90000"/>
              </a:lnSpc>
              <a:spcBef>
                <a:spcPts val="1000"/>
              </a:spcBef>
            </a:pPr>
            <a:r>
              <a:rPr lang="tr-TR" sz="2400" dirty="0" smtClean="0">
                <a:solidFill>
                  <a:srgbClr val="C00000"/>
                </a:solidFill>
                <a:latin typeface="Calibri" panose="020F0502020204030204"/>
                <a:ea typeface="+mn-ea"/>
                <a:cs typeface="+mn-cs"/>
              </a:rPr>
              <a:t>3. Taşınırların </a:t>
            </a:r>
            <a:r>
              <a:rPr lang="tr-TR" sz="2400" dirty="0">
                <a:solidFill>
                  <a:srgbClr val="C00000"/>
                </a:solidFill>
                <a:latin typeface="Calibri" panose="020F0502020204030204"/>
                <a:ea typeface="+mn-ea"/>
                <a:cs typeface="+mn-cs"/>
              </a:rPr>
              <a:t>cins, nitelik ve miktarların eksik ya da hatalı yazılmış olması kayda esas belgede değerleri belli olmayan taşınırların olması</a:t>
            </a:r>
            <a:r>
              <a:rPr lang="tr-TR" sz="2400" dirty="0" smtClean="0">
                <a:solidFill>
                  <a:srgbClr val="C00000"/>
                </a:solidFill>
                <a:latin typeface="Calibri" panose="020F0502020204030204"/>
                <a:ea typeface="+mn-ea"/>
                <a:cs typeface="+mn-cs"/>
              </a:rPr>
              <a:t>.</a:t>
            </a:r>
          </a:p>
          <a:p>
            <a:pPr lvl="0" defTabSz="914400">
              <a:lnSpc>
                <a:spcPct val="90000"/>
              </a:lnSpc>
              <a:spcBef>
                <a:spcPts val="1000"/>
              </a:spcBef>
            </a:pPr>
            <a:endParaRPr lang="tr-TR" sz="24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400" b="1" dirty="0">
                <a:solidFill>
                  <a:srgbClr val="C00000"/>
                </a:solidFill>
                <a:latin typeface="Calibri" panose="020F0502020204030204"/>
                <a:ea typeface="+mn-ea"/>
                <a:cs typeface="+mn-cs"/>
              </a:rPr>
              <a:t>Etki: </a:t>
            </a:r>
            <a:r>
              <a:rPr lang="fi-FI" sz="2400" dirty="0">
                <a:solidFill>
                  <a:srgbClr val="C00000"/>
                </a:solidFill>
                <a:latin typeface="Calibri" panose="020F0502020204030204"/>
                <a:ea typeface="+mn-ea"/>
                <a:cs typeface="+mn-cs"/>
              </a:rPr>
              <a:t>Oylama sonucu </a:t>
            </a:r>
            <a:r>
              <a:rPr lang="tr-TR" sz="2400" dirty="0">
                <a:solidFill>
                  <a:srgbClr val="C00000"/>
                </a:solidFill>
                <a:latin typeface="Calibri" panose="020F0502020204030204"/>
                <a:ea typeface="+mn-ea"/>
                <a:cs typeface="+mn-cs"/>
              </a:rPr>
              <a:t>e</a:t>
            </a:r>
            <a:r>
              <a:rPr lang="fi-FI" sz="2400" dirty="0">
                <a:solidFill>
                  <a:srgbClr val="C00000"/>
                </a:solidFill>
                <a:latin typeface="Calibri" panose="020F0502020204030204"/>
                <a:ea typeface="+mn-ea"/>
                <a:cs typeface="+mn-cs"/>
              </a:rPr>
              <a:t>tki puan ortalaması: </a:t>
            </a:r>
            <a:r>
              <a:rPr lang="tr-TR" sz="2400" dirty="0">
                <a:solidFill>
                  <a:srgbClr val="C00000"/>
                </a:solidFill>
                <a:latin typeface="Calibri" panose="020F0502020204030204"/>
                <a:ea typeface="+mn-ea"/>
                <a:cs typeface="+mn-cs"/>
              </a:rPr>
              <a:t>5</a:t>
            </a:r>
            <a:endParaRPr lang="fi-FI" sz="24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400" b="1" dirty="0">
                <a:solidFill>
                  <a:srgbClr val="C00000"/>
                </a:solidFill>
                <a:latin typeface="Calibri" panose="020F0502020204030204"/>
                <a:ea typeface="+mn-ea"/>
                <a:cs typeface="+mn-cs"/>
              </a:rPr>
              <a:t>Olasılık: </a:t>
            </a:r>
            <a:r>
              <a:rPr lang="tr-TR" sz="2400" dirty="0">
                <a:solidFill>
                  <a:srgbClr val="C00000"/>
                </a:solidFill>
                <a:latin typeface="Calibri" panose="020F0502020204030204"/>
                <a:ea typeface="+mn-ea"/>
                <a:cs typeface="+mn-cs"/>
              </a:rPr>
              <a:t>Oylama sonucu gerçekleşme ihtimali ortalaması: 3</a:t>
            </a:r>
          </a:p>
          <a:p>
            <a:pPr marL="228600" lvl="0" indent="-228600" defTabSz="914400">
              <a:lnSpc>
                <a:spcPct val="90000"/>
              </a:lnSpc>
              <a:spcBef>
                <a:spcPts val="1000"/>
              </a:spcBef>
              <a:buFont typeface="Arial" panose="020B0604020202020204" pitchFamily="34" charset="0"/>
              <a:buChar char="•"/>
            </a:pPr>
            <a:r>
              <a:rPr lang="tr-TR" sz="2400" b="1" dirty="0">
                <a:solidFill>
                  <a:srgbClr val="C00000"/>
                </a:solidFill>
                <a:latin typeface="Calibri" panose="020F0502020204030204"/>
                <a:ea typeface="+mn-ea"/>
                <a:cs typeface="+mn-cs"/>
              </a:rPr>
              <a:t>Risk Puanı: </a:t>
            </a:r>
            <a:r>
              <a:rPr lang="tr-TR" sz="2400" dirty="0">
                <a:solidFill>
                  <a:srgbClr val="C00000"/>
                </a:solidFill>
                <a:latin typeface="Calibri" panose="020F0502020204030204"/>
                <a:ea typeface="+mn-ea"/>
                <a:cs typeface="+mn-cs"/>
              </a:rPr>
              <a:t>5x3 = 15</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352690960"/>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7" name="Oval 6"/>
          <p:cNvSpPr/>
          <p:nvPr/>
        </p:nvSpPr>
        <p:spPr>
          <a:xfrm>
            <a:off x="6096000" y="2384327"/>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171367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Taşınır giriş/çıkış kaydına ilişkin taşınır işlem fişlerinin Muhasebe Birimine gönderilmemesi sonucu muhasebe birimiyle mutabakatın sağlanamaması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600" dirty="0" smtClean="0">
                <a:solidFill>
                  <a:srgbClr val="C00000"/>
                </a:solidFill>
                <a:latin typeface="Calibri" panose="020F0502020204030204"/>
                <a:ea typeface="+mn-ea"/>
                <a:cs typeface="+mn-cs"/>
              </a:rPr>
              <a:t>1. Satın </a:t>
            </a:r>
            <a:r>
              <a:rPr lang="tr-TR" sz="2600" dirty="0">
                <a:solidFill>
                  <a:srgbClr val="C00000"/>
                </a:solidFill>
                <a:latin typeface="Calibri" panose="020F0502020204030204"/>
                <a:ea typeface="+mn-ea"/>
                <a:cs typeface="+mn-cs"/>
              </a:rPr>
              <a:t>alınan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tahakkuk birimince ödeme emri belgesine bağlanmaması, yanlış muhasebeleştirilmesi, </a:t>
            </a:r>
          </a:p>
          <a:p>
            <a:pPr lvl="0" defTabSz="914400">
              <a:lnSpc>
                <a:spcPct val="90000"/>
              </a:lnSpc>
              <a:spcBef>
                <a:spcPts val="1000"/>
              </a:spcBef>
            </a:pPr>
            <a:r>
              <a:rPr lang="tr-TR" sz="2600" dirty="0" smtClean="0">
                <a:solidFill>
                  <a:srgbClr val="C00000"/>
                </a:solidFill>
                <a:latin typeface="Calibri" panose="020F0502020204030204"/>
                <a:ea typeface="+mn-ea"/>
                <a:cs typeface="+mn-cs"/>
              </a:rPr>
              <a:t>2. Çıkışı </a:t>
            </a:r>
            <a:r>
              <a:rPr lang="tr-TR" sz="2600" dirty="0">
                <a:solidFill>
                  <a:srgbClr val="C00000"/>
                </a:solidFill>
                <a:latin typeface="Calibri" panose="020F0502020204030204"/>
                <a:ea typeface="+mn-ea"/>
                <a:cs typeface="+mn-cs"/>
              </a:rPr>
              <a:t>yapılan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eksik hatalı düzenlenmesi ya da hiç düzenlenmemiş olması</a:t>
            </a:r>
            <a:r>
              <a:rPr lang="tr-TR" sz="2600" dirty="0" smtClean="0">
                <a:solidFill>
                  <a:srgbClr val="C00000"/>
                </a:solidFill>
                <a:latin typeface="Calibri" panose="020F0502020204030204"/>
                <a:ea typeface="+mn-ea"/>
                <a:cs typeface="+mn-cs"/>
              </a:rPr>
              <a:t>.</a:t>
            </a:r>
          </a:p>
          <a:p>
            <a:pPr lvl="0" defTabSz="914400">
              <a:lnSpc>
                <a:spcPct val="90000"/>
              </a:lnSpc>
              <a:spcBef>
                <a:spcPts val="1000"/>
              </a:spcBef>
            </a:pPr>
            <a:endParaRPr lang="tr-TR"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600" b="1" dirty="0">
                <a:solidFill>
                  <a:srgbClr val="C00000"/>
                </a:solidFill>
                <a:latin typeface="Calibri" panose="020F0502020204030204"/>
                <a:ea typeface="+mn-ea"/>
                <a:cs typeface="+mn-cs"/>
              </a:rPr>
              <a:t>Etki: </a:t>
            </a:r>
            <a:r>
              <a:rPr lang="fi-FI" sz="2600" dirty="0">
                <a:solidFill>
                  <a:srgbClr val="C00000"/>
                </a:solidFill>
                <a:latin typeface="Calibri" panose="020F0502020204030204"/>
                <a:ea typeface="+mn-ea"/>
                <a:cs typeface="+mn-cs"/>
              </a:rPr>
              <a:t>Oylama sonucu </a:t>
            </a:r>
            <a:r>
              <a:rPr lang="tr-TR" sz="2600" dirty="0">
                <a:solidFill>
                  <a:srgbClr val="C00000"/>
                </a:solidFill>
                <a:latin typeface="Calibri" panose="020F0502020204030204"/>
                <a:ea typeface="+mn-ea"/>
                <a:cs typeface="+mn-cs"/>
              </a:rPr>
              <a:t>e</a:t>
            </a:r>
            <a:r>
              <a:rPr lang="fi-FI" sz="2600" dirty="0">
                <a:solidFill>
                  <a:srgbClr val="C00000"/>
                </a:solidFill>
                <a:latin typeface="Calibri" panose="020F0502020204030204"/>
                <a:ea typeface="+mn-ea"/>
                <a:cs typeface="+mn-cs"/>
              </a:rPr>
              <a:t>tki puan ortalaması: </a:t>
            </a:r>
            <a:r>
              <a:rPr lang="tr-TR" sz="2600" dirty="0">
                <a:solidFill>
                  <a:srgbClr val="C00000"/>
                </a:solidFill>
                <a:latin typeface="Calibri" panose="020F0502020204030204"/>
                <a:ea typeface="+mn-ea"/>
                <a:cs typeface="+mn-cs"/>
              </a:rPr>
              <a:t>5</a:t>
            </a:r>
            <a:endParaRPr lang="fi-FI"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Olasılık: </a:t>
            </a:r>
            <a:r>
              <a:rPr lang="tr-TR" sz="2600" dirty="0">
                <a:solidFill>
                  <a:srgbClr val="C00000"/>
                </a:solidFill>
                <a:latin typeface="Calibri" panose="020F0502020204030204"/>
                <a:ea typeface="+mn-ea"/>
                <a:cs typeface="+mn-cs"/>
              </a:rPr>
              <a:t>Oylama sonucu gerçekleşme ihtimali ortalaması: 2</a:t>
            </a: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 Puanı: </a:t>
            </a:r>
            <a:r>
              <a:rPr lang="tr-TR" sz="2600" dirty="0">
                <a:solidFill>
                  <a:srgbClr val="C00000"/>
                </a:solidFill>
                <a:latin typeface="Calibri" panose="020F0502020204030204"/>
                <a:ea typeface="+mn-ea"/>
                <a:cs typeface="+mn-cs"/>
              </a:rPr>
              <a:t>5x2 = 10</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1265173225"/>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8" name="Oval 7"/>
          <p:cNvSpPr/>
          <p:nvPr/>
        </p:nvSpPr>
        <p:spPr>
          <a:xfrm>
            <a:off x="4104964" y="2384327"/>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6112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 TANIMI</a:t>
            </a:r>
            <a:endParaRPr lang="tr-TR" sz="2800" b="1" dirty="0">
              <a:solidFill>
                <a:srgbClr val="C0000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stretch>
            <a:fillRect/>
          </a:stretch>
        </p:blipFill>
        <p:spPr>
          <a:xfrm>
            <a:off x="2451305" y="1258529"/>
            <a:ext cx="7289390" cy="5537133"/>
          </a:xfrm>
          <a:prstGeom prst="rect">
            <a:avLst/>
          </a:prstGeom>
        </p:spPr>
      </p:pic>
      <p:sp>
        <p:nvSpPr>
          <p:cNvPr id="5" name="Oval 4"/>
          <p:cNvSpPr/>
          <p:nvPr/>
        </p:nvSpPr>
        <p:spPr>
          <a:xfrm>
            <a:off x="7116024" y="4318498"/>
            <a:ext cx="1566249"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7449489" y="3312061"/>
            <a:ext cx="1566249"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24916041"/>
      </p:ext>
    </p:extLst>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Ambar mevcudu ile taşınır kayıt kontrol sistem kayıtlarının tutmaması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smtClean="0">
                <a:solidFill>
                  <a:srgbClr val="C00000"/>
                </a:solidFill>
                <a:latin typeface="Calibri" panose="020F0502020204030204"/>
                <a:ea typeface="+mn-ea"/>
                <a:cs typeface="+mn-cs"/>
              </a:rPr>
              <a:t>1. Dayanıklı </a:t>
            </a:r>
            <a:r>
              <a:rPr lang="tr-TR" sz="2800" dirty="0">
                <a:solidFill>
                  <a:srgbClr val="C00000"/>
                </a:solidFill>
                <a:latin typeface="Calibri" panose="020F0502020204030204"/>
                <a:ea typeface="+mn-ea"/>
                <a:cs typeface="+mn-cs"/>
              </a:rPr>
              <a:t>taşınırlardan kullanıma verilenlerin zimmet fişi düzenlenmeden verilmiş </a:t>
            </a:r>
            <a:r>
              <a:rPr lang="tr-TR" sz="2800" dirty="0" smtClean="0">
                <a:solidFill>
                  <a:srgbClr val="C00000"/>
                </a:solidFill>
                <a:latin typeface="Calibri" panose="020F0502020204030204"/>
                <a:ea typeface="+mn-ea"/>
                <a:cs typeface="+mn-cs"/>
              </a:rPr>
              <a:t>olması</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4</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2</a:t>
            </a: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4x2 = 8</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1929653596"/>
      </p:ext>
    </p:extLst>
  </p:cSld>
  <p:clrMapOvr>
    <a:masterClrMapping/>
  </p:clrMapOvr>
  <p:transition spd="slow">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9" name="Oval 8"/>
          <p:cNvSpPr/>
          <p:nvPr/>
        </p:nvSpPr>
        <p:spPr>
          <a:xfrm>
            <a:off x="4104964" y="3115269"/>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174343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Ambarda bulunan taşınırların çalınması, yıpranması, bozulması ve benzeri tehlikelere karşı korunmaması sonucu hizmetin </a:t>
            </a:r>
            <a:r>
              <a:rPr lang="sv-SE" sz="2800" b="1" dirty="0" smtClean="0">
                <a:solidFill>
                  <a:srgbClr val="C00000"/>
                </a:solidFill>
                <a:latin typeface="Calibri" panose="020F0502020204030204" pitchFamily="34" charset="0"/>
                <a:cs typeface="Calibri" panose="020F0502020204030204" pitchFamily="34" charset="0"/>
              </a:rPr>
              <a:t>aksama</a:t>
            </a:r>
            <a:r>
              <a:rPr lang="tr-TR" sz="2800" b="1" dirty="0" err="1" smtClean="0">
                <a:solidFill>
                  <a:srgbClr val="C00000"/>
                </a:solidFill>
                <a:latin typeface="Calibri" panose="020F0502020204030204" pitchFamily="34" charset="0"/>
                <a:cs typeface="Calibri" panose="020F0502020204030204" pitchFamily="34" charset="0"/>
              </a:rPr>
              <a:t>sı</a:t>
            </a:r>
            <a:r>
              <a:rPr lang="sv-SE" sz="2800" b="1" dirty="0" smtClean="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smtClean="0">
                <a:solidFill>
                  <a:srgbClr val="C00000"/>
                </a:solidFill>
                <a:latin typeface="Calibri" panose="020F0502020204030204"/>
                <a:ea typeface="+mn-ea"/>
                <a:cs typeface="+mn-cs"/>
              </a:rPr>
              <a:t>1. Güvenlik </a:t>
            </a:r>
            <a:r>
              <a:rPr lang="tr-TR" sz="2800" dirty="0">
                <a:solidFill>
                  <a:srgbClr val="C00000"/>
                </a:solidFill>
                <a:latin typeface="Calibri" panose="020F0502020204030204"/>
                <a:ea typeface="+mn-ea"/>
                <a:cs typeface="+mn-cs"/>
              </a:rPr>
              <a:t>ve bozulma, yıpranma </a:t>
            </a:r>
            <a:r>
              <a:rPr lang="tr-TR" sz="2800" dirty="0" err="1">
                <a:solidFill>
                  <a:srgbClr val="C00000"/>
                </a:solidFill>
                <a:latin typeface="Calibri" panose="020F0502020204030204"/>
                <a:ea typeface="+mn-ea"/>
                <a:cs typeface="+mn-cs"/>
              </a:rPr>
              <a:t>vb</a:t>
            </a:r>
            <a:r>
              <a:rPr lang="tr-TR" sz="2800" dirty="0">
                <a:solidFill>
                  <a:srgbClr val="C00000"/>
                </a:solidFill>
                <a:latin typeface="Calibri" panose="020F0502020204030204"/>
                <a:ea typeface="+mn-ea"/>
                <a:cs typeface="+mn-cs"/>
              </a:rPr>
              <a:t> tehlikelere karşı gerekli tedbirlerin </a:t>
            </a:r>
            <a:r>
              <a:rPr lang="tr-TR" sz="2800" dirty="0" smtClean="0">
                <a:solidFill>
                  <a:srgbClr val="C00000"/>
                </a:solidFill>
                <a:latin typeface="Calibri" panose="020F0502020204030204"/>
                <a:ea typeface="+mn-ea"/>
                <a:cs typeface="+mn-cs"/>
              </a:rPr>
              <a:t>alınmaması</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3</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3</a:t>
            </a: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3x3 = 9</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3334623191"/>
      </p:ext>
    </p:extLst>
  </p:cSld>
  <p:clrMapOvr>
    <a:masterClrMapping/>
  </p:clrMapOvr>
  <p:transition spd="slow">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10" name="Oval 9"/>
          <p:cNvSpPr/>
          <p:nvPr/>
        </p:nvSpPr>
        <p:spPr>
          <a:xfrm>
            <a:off x="6096000" y="3839498"/>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605965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RİSKLERE CEVAP VERME</a:t>
            </a:r>
            <a:endParaRPr lang="sv-SE" sz="2800" b="1"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2" y="1441282"/>
            <a:ext cx="4333875" cy="5286375"/>
          </a:xfrm>
          <a:prstGeom prst="rect">
            <a:avLst/>
          </a:prstGeom>
        </p:spPr>
      </p:pic>
    </p:spTree>
    <p:extLst>
      <p:ext uri="{BB962C8B-B14F-4D97-AF65-F5344CB8AC3E}">
        <p14:creationId xmlns:p14="http://schemas.microsoft.com/office/powerpoint/2010/main" val="2255457959"/>
      </p:ext>
    </p:extLst>
  </p:cSld>
  <p:clrMapOvr>
    <a:masterClrMapping/>
  </p:clrMapOvr>
  <p:transition spd="slow">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a:t>
            </a:r>
            <a:r>
              <a:rPr lang="sv-SE" sz="2800" b="1" dirty="0" smtClean="0">
                <a:solidFill>
                  <a:srgbClr val="C00000"/>
                </a:solidFill>
                <a:latin typeface="Calibri" panose="020F0502020204030204" pitchFamily="34" charset="0"/>
                <a:cs typeface="Calibri" panose="020F0502020204030204" pitchFamily="34" charset="0"/>
              </a:rPr>
              <a:t>düzenlenme</a:t>
            </a:r>
            <a:r>
              <a:rPr lang="tr-TR" sz="2800" b="1" dirty="0" smtClean="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(1/3):</a:t>
            </a: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Ambara giriş/çıkışı yapılacak taşınırların kanıtlayıcı bir belge karşılığında </a:t>
            </a:r>
            <a:r>
              <a:rPr lang="tr-TR" sz="2800" dirty="0" smtClean="0">
                <a:solidFill>
                  <a:srgbClr val="C00000"/>
                </a:solidFill>
                <a:latin typeface="Calibri" panose="020F0502020204030204"/>
                <a:ea typeface="+mn-ea"/>
                <a:cs typeface="+mn-cs"/>
              </a:rPr>
              <a:t>alınmaması</a:t>
            </a:r>
            <a:endParaRPr lang="tr-TR" sz="2800" dirty="0">
              <a:solidFill>
                <a:srgbClr val="C00000"/>
              </a:solidFill>
              <a:latin typeface="Calibri" panose="020F0502020204030204"/>
              <a:ea typeface="+mn-ea"/>
              <a:cs typeface="+mn-cs"/>
            </a:endParaRP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Ambara giriş/çıkışı yapılacak tüm taşınırların mutlaka tutanak yada kanıtlayıcı bir belge karşılığında teslim alınması </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Yetkin kişilerin taşınır kayıt yetkilisi olarak görevlendirilmesi</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1949748883"/>
      </p:ext>
    </p:extLst>
  </p:cSld>
  <p:clrMapOvr>
    <a:masterClrMapping/>
  </p:clrMapOvr>
  <p:transition spd="slow">
    <p:pul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a:t>
            </a:r>
            <a:r>
              <a:rPr lang="sv-SE" sz="2800" b="1" dirty="0" smtClean="0">
                <a:solidFill>
                  <a:srgbClr val="C00000"/>
                </a:solidFill>
                <a:latin typeface="Calibri" panose="020F0502020204030204" pitchFamily="34" charset="0"/>
                <a:cs typeface="Calibri" panose="020F0502020204030204" pitchFamily="34" charset="0"/>
              </a:rPr>
              <a:t>düzenlenme</a:t>
            </a:r>
            <a:r>
              <a:rPr lang="tr-TR" sz="2800" b="1" dirty="0" smtClean="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(2/3): </a:t>
            </a:r>
          </a:p>
          <a:p>
            <a:pPr lvl="0" defTabSz="914400">
              <a:lnSpc>
                <a:spcPct val="90000"/>
              </a:lnSpc>
              <a:spcBef>
                <a:spcPts val="1000"/>
              </a:spcBef>
            </a:pPr>
            <a:r>
              <a:rPr lang="tr-TR" sz="2800" dirty="0" smtClean="0">
                <a:solidFill>
                  <a:srgbClr val="C00000"/>
                </a:solidFill>
                <a:latin typeface="Calibri" panose="020F0502020204030204"/>
                <a:ea typeface="+mn-ea"/>
                <a:cs typeface="+mn-cs"/>
              </a:rPr>
              <a:t>Kayda </a:t>
            </a:r>
            <a:r>
              <a:rPr lang="tr-TR" sz="2800" dirty="0">
                <a:solidFill>
                  <a:srgbClr val="C00000"/>
                </a:solidFill>
                <a:latin typeface="Calibri" panose="020F0502020204030204"/>
                <a:ea typeface="+mn-ea"/>
                <a:cs typeface="+mn-cs"/>
              </a:rPr>
              <a:t>esas belgelerdeki taşınırların cins ve miktarı ile teslim alınan malzemenin karşılaştırılmaması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Teslim alınan malzemenin cins ve miktarının kayda esas belge ile karşılaştırılması </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Yetkin kişilerin taşınır kayıt yetkilisi olarak görevlendirilmesi</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2763285898"/>
      </p:ext>
    </p:extLst>
  </p:cSld>
  <p:clrMapOvr>
    <a:masterClrMapping/>
  </p:clrMapOvr>
  <p:transition spd="slow">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a:t>
            </a:r>
            <a:r>
              <a:rPr lang="sv-SE" sz="2800" b="1" dirty="0" smtClean="0">
                <a:solidFill>
                  <a:srgbClr val="C00000"/>
                </a:solidFill>
                <a:latin typeface="Calibri" panose="020F0502020204030204" pitchFamily="34" charset="0"/>
                <a:cs typeface="Calibri" panose="020F0502020204030204" pitchFamily="34" charset="0"/>
              </a:rPr>
              <a:t>düzenlenme</a:t>
            </a:r>
            <a:r>
              <a:rPr lang="tr-TR" sz="2800" b="1" dirty="0" smtClean="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800" b="1" dirty="0">
                <a:solidFill>
                  <a:srgbClr val="C00000"/>
                </a:solidFill>
                <a:latin typeface="Calibri" panose="020F0502020204030204"/>
                <a:ea typeface="+mn-ea"/>
                <a:cs typeface="+mn-cs"/>
              </a:rPr>
              <a:t>Riskin </a:t>
            </a:r>
            <a:r>
              <a:rPr lang="tr-TR" sz="2800" b="1" dirty="0" smtClean="0">
                <a:solidFill>
                  <a:srgbClr val="C00000"/>
                </a:solidFill>
                <a:latin typeface="Calibri" panose="020F0502020204030204"/>
                <a:ea typeface="+mn-ea"/>
                <a:cs typeface="+mn-cs"/>
              </a:rPr>
              <a:t>Sebebi (3/3):</a:t>
            </a:r>
          </a:p>
          <a:p>
            <a:pPr lvl="0" defTabSz="914400">
              <a:lnSpc>
                <a:spcPct val="90000"/>
              </a:lnSpc>
              <a:spcBef>
                <a:spcPts val="1000"/>
              </a:spcBef>
            </a:pPr>
            <a:r>
              <a:rPr lang="tr-TR" sz="2800" b="1" dirty="0" smtClean="0">
                <a:solidFill>
                  <a:srgbClr val="C00000"/>
                </a:solidFill>
                <a:latin typeface="Calibri" panose="020F0502020204030204"/>
                <a:ea typeface="+mn-ea"/>
                <a:cs typeface="+mn-cs"/>
              </a:rPr>
              <a:t> </a:t>
            </a:r>
            <a:r>
              <a:rPr lang="tr-TR" sz="2800" dirty="0">
                <a:solidFill>
                  <a:srgbClr val="C00000"/>
                </a:solidFill>
                <a:latin typeface="Calibri" panose="020F0502020204030204"/>
                <a:ea typeface="+mn-ea"/>
                <a:cs typeface="+mn-cs"/>
              </a:rPr>
              <a:t>Taşınırların cins, nitelik ve miktarların eksik ya da hatalı yazılmış olması kayda esas belgede değerleri belli olmayan taşınırların olması.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it-IT" sz="2800" dirty="0">
                <a:solidFill>
                  <a:srgbClr val="C00000"/>
                </a:solidFill>
                <a:latin typeface="Calibri" panose="020F0502020204030204"/>
                <a:ea typeface="+mn-ea"/>
                <a:cs typeface="+mn-cs"/>
              </a:rPr>
              <a:t>Giriş Kaydına esas belgede, değerleri belli olmayan</a:t>
            </a:r>
            <a:r>
              <a:rPr lang="tr-TR" sz="2800" dirty="0">
                <a:solidFill>
                  <a:srgbClr val="C00000"/>
                </a:solidFill>
                <a:latin typeface="Calibri" panose="020F0502020204030204"/>
                <a:ea typeface="+mn-ea"/>
                <a:cs typeface="+mn-cs"/>
              </a:rPr>
              <a:t> taşınırların değerlerinin, değer tespit komisyonu tarafından belirlenmesi,</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Yetkin kişilerin taşınır kayıt yetkilisi olarak görevlendirilmesi</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smtClean="0">
                <a:solidFill>
                  <a:schemeClr val="bg1"/>
                </a:solidFill>
              </a:rPr>
              <a:t>1</a:t>
            </a:r>
            <a:endParaRPr lang="tr-TR" sz="5400" dirty="0">
              <a:solidFill>
                <a:schemeClr val="bg1"/>
              </a:solidFill>
            </a:endParaRPr>
          </a:p>
        </p:txBody>
      </p:sp>
    </p:spTree>
    <p:extLst>
      <p:ext uri="{BB962C8B-B14F-4D97-AF65-F5344CB8AC3E}">
        <p14:creationId xmlns:p14="http://schemas.microsoft.com/office/powerpoint/2010/main" val="809652311"/>
      </p:ext>
    </p:extLst>
  </p:cSld>
  <p:clrMapOvr>
    <a:masterClrMapping/>
  </p:clrMapOvr>
  <p:transition spd="slow">
    <p:pul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Taşınır giriş/çıkış kaydına ilişkin taşınır işlem fişlerinin Muhasebe Birimine gönderilmemesi sonucu muhasebe birimiyle mutabakatın sağlanamaması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600" b="1" dirty="0">
                <a:solidFill>
                  <a:srgbClr val="C00000"/>
                </a:solidFill>
                <a:latin typeface="Calibri" panose="020F0502020204030204"/>
                <a:ea typeface="+mn-ea"/>
                <a:cs typeface="+mn-cs"/>
              </a:rPr>
              <a:t>Riskin Sebebi: </a:t>
            </a:r>
            <a:endParaRPr lang="tr-TR" sz="2600" b="1" dirty="0" smtClean="0">
              <a:solidFill>
                <a:srgbClr val="C00000"/>
              </a:solidFill>
              <a:latin typeface="Calibri" panose="020F0502020204030204"/>
              <a:ea typeface="+mn-ea"/>
              <a:cs typeface="+mn-cs"/>
            </a:endParaRPr>
          </a:p>
          <a:p>
            <a:pPr lvl="0" defTabSz="914400">
              <a:lnSpc>
                <a:spcPct val="90000"/>
              </a:lnSpc>
              <a:spcBef>
                <a:spcPts val="1000"/>
              </a:spcBef>
            </a:pPr>
            <a:r>
              <a:rPr lang="tr-TR" sz="2600" dirty="0" smtClean="0">
                <a:solidFill>
                  <a:srgbClr val="C00000"/>
                </a:solidFill>
                <a:latin typeface="Calibri" panose="020F0502020204030204"/>
                <a:ea typeface="+mn-ea"/>
                <a:cs typeface="+mn-cs"/>
              </a:rPr>
              <a:t>Satın </a:t>
            </a:r>
            <a:r>
              <a:rPr lang="tr-TR" sz="2600" dirty="0">
                <a:solidFill>
                  <a:srgbClr val="C00000"/>
                </a:solidFill>
                <a:latin typeface="Calibri" panose="020F0502020204030204"/>
                <a:ea typeface="+mn-ea"/>
                <a:cs typeface="+mn-cs"/>
              </a:rPr>
              <a:t>alınan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tahakkuk birimince ödeme emri belgesine bağlanmaması, yanlış muhasebeleştirilmesi, Çıkışı yapılan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eksik hatalı düzenlenmesi ya da hiç düzenlenmemiş olması.</a:t>
            </a:r>
          </a:p>
          <a:p>
            <a:pPr lvl="0" defTabSz="914400">
              <a:lnSpc>
                <a:spcPct val="90000"/>
              </a:lnSpc>
              <a:spcBef>
                <a:spcPts val="1000"/>
              </a:spcBef>
            </a:pPr>
            <a:r>
              <a:rPr lang="tr-TR" sz="2600" b="1" dirty="0">
                <a:solidFill>
                  <a:srgbClr val="C00000"/>
                </a:solidFill>
                <a:latin typeface="Calibri" panose="020F0502020204030204"/>
                <a:ea typeface="+mn-ea"/>
                <a:cs typeface="+mn-cs"/>
              </a:rPr>
              <a:t>Risklere Verilen Cevaplar: (Önleyici ve Tespit Edici kontrol)</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Satın alınan taşınırlar için düzenlenen TİF </a:t>
            </a:r>
            <a:r>
              <a:rPr lang="tr-TR" sz="2600" dirty="0" err="1">
                <a:solidFill>
                  <a:srgbClr val="C00000"/>
                </a:solidFill>
                <a:latin typeface="Calibri" panose="020F0502020204030204"/>
                <a:ea typeface="+mn-ea"/>
                <a:cs typeface="+mn-cs"/>
              </a:rPr>
              <a:t>ler</a:t>
            </a:r>
            <a:r>
              <a:rPr lang="tr-TR" sz="2600" dirty="0">
                <a:solidFill>
                  <a:srgbClr val="C00000"/>
                </a:solidFill>
                <a:latin typeface="Calibri" panose="020F0502020204030204"/>
                <a:ea typeface="+mn-ea"/>
                <a:cs typeface="+mn-cs"/>
              </a:rPr>
              <a:t> için HYS den ödeme emri düzenlenip düzenlenmediğinin takip edilmesi </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Taşınır Kayıt Yetkilisince </a:t>
            </a:r>
            <a:r>
              <a:rPr lang="tr-TR" sz="2600" dirty="0" err="1">
                <a:solidFill>
                  <a:srgbClr val="C00000"/>
                </a:solidFill>
                <a:latin typeface="Calibri" panose="020F0502020204030204"/>
                <a:ea typeface="+mn-ea"/>
                <a:cs typeface="+mn-cs"/>
              </a:rPr>
              <a:t>HYS'ye</a:t>
            </a:r>
            <a:r>
              <a:rPr lang="tr-TR" sz="2600" dirty="0">
                <a:solidFill>
                  <a:srgbClr val="C00000"/>
                </a:solidFill>
                <a:latin typeface="Calibri" panose="020F0502020204030204"/>
                <a:ea typeface="+mn-ea"/>
                <a:cs typeface="+mn-cs"/>
              </a:rPr>
              <a:t> gönderdiği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onaylanıp onaylanmadığının kontrol edilmesi</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3400104389"/>
      </p:ext>
    </p:extLst>
  </p:cSld>
  <p:clrMapOvr>
    <a:masterClrMapping/>
  </p:clrMapOvr>
  <p:transition spd="slow">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Ambar mevcudu ile taşınır kayıt kontrol sistem kayıtlarının tutmaması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800" b="1" dirty="0">
                <a:solidFill>
                  <a:srgbClr val="C00000"/>
                </a:solidFill>
                <a:latin typeface="Calibri" panose="020F0502020204030204"/>
                <a:ea typeface="+mn-ea"/>
                <a:cs typeface="+mn-cs"/>
              </a:rPr>
              <a:t>Riskin Sebebi: </a:t>
            </a: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r>
              <a:rPr lang="tr-TR" sz="2800" dirty="0" smtClean="0">
                <a:solidFill>
                  <a:srgbClr val="C00000"/>
                </a:solidFill>
                <a:latin typeface="Calibri" panose="020F0502020204030204"/>
                <a:ea typeface="+mn-ea"/>
                <a:cs typeface="+mn-cs"/>
              </a:rPr>
              <a:t>Dayanıklı </a:t>
            </a:r>
            <a:r>
              <a:rPr lang="tr-TR" sz="2800" dirty="0">
                <a:solidFill>
                  <a:srgbClr val="C00000"/>
                </a:solidFill>
                <a:latin typeface="Calibri" panose="020F0502020204030204"/>
                <a:ea typeface="+mn-ea"/>
                <a:cs typeface="+mn-cs"/>
              </a:rPr>
              <a:t>taşınırlardan kullanıma verilenlerin zimmet fişi düzenlenmeden verilmiş olması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Kullanıma verilen dayanıklı taşınırların personele zimmet fişi düzenlenerek imza karşılığı verilmesi, imzalı nüshanın saklanması</a:t>
            </a:r>
          </a:p>
          <a:p>
            <a:pPr>
              <a:lnSpc>
                <a:spcPct val="120000"/>
              </a:lnSpc>
              <a:spcBef>
                <a:spcPts val="600"/>
              </a:spcBef>
              <a:spcAft>
                <a:spcPts val="600"/>
              </a:spcAft>
            </a:pPr>
            <a:r>
              <a:rPr lang="tr-TR" sz="2800" i="1" dirty="0" smtClean="0">
                <a:solidFill>
                  <a:srgbClr val="C00000"/>
                </a:solidFill>
                <a:latin typeface="Calibri" panose="020F0502020204030204" pitchFamily="34" charset="0"/>
                <a:cs typeface="Calibri" panose="020F0502020204030204" pitchFamily="34" charset="0"/>
              </a:rPr>
              <a:t/>
            </a:r>
            <a:br>
              <a:rPr lang="tr-TR" sz="2800" i="1"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388095570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RİSK TANIMI</a:t>
            </a:r>
            <a:endParaRPr lang="tr-TR" sz="2800" b="1"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2"/>
          <a:stretch>
            <a:fillRect/>
          </a:stretch>
        </p:blipFill>
        <p:spPr>
          <a:xfrm>
            <a:off x="2632127" y="1335958"/>
            <a:ext cx="6927746" cy="5241823"/>
          </a:xfrm>
          <a:prstGeom prst="rect">
            <a:avLst/>
          </a:prstGeom>
        </p:spPr>
      </p:pic>
      <p:sp>
        <p:nvSpPr>
          <p:cNvPr id="4" name="Oval 3"/>
          <p:cNvSpPr/>
          <p:nvPr/>
        </p:nvSpPr>
        <p:spPr>
          <a:xfrm>
            <a:off x="7758820" y="3295456"/>
            <a:ext cx="959667"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28627829"/>
      </p:ext>
    </p:extLst>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Ambarda bulunan taşınırların çalınması, yıpranması, bozulması ve benzeri tehlikelere karşı korunmaması sonucu hizmetin </a:t>
            </a:r>
            <a:r>
              <a:rPr lang="sv-SE" sz="2800" b="1" dirty="0" smtClean="0">
                <a:solidFill>
                  <a:srgbClr val="C00000"/>
                </a:solidFill>
                <a:latin typeface="Calibri" panose="020F0502020204030204" pitchFamily="34" charset="0"/>
                <a:cs typeface="Calibri" panose="020F0502020204030204" pitchFamily="34" charset="0"/>
              </a:rPr>
              <a:t>aksama</a:t>
            </a:r>
            <a:r>
              <a:rPr lang="tr-TR" sz="2800" b="1" dirty="0" err="1" smtClean="0">
                <a:solidFill>
                  <a:srgbClr val="C00000"/>
                </a:solidFill>
                <a:latin typeface="Calibri" panose="020F0502020204030204" pitchFamily="34" charset="0"/>
                <a:cs typeface="Calibri" panose="020F0502020204030204" pitchFamily="34" charset="0"/>
              </a:rPr>
              <a:t>sı</a:t>
            </a:r>
            <a:r>
              <a:rPr lang="sv-SE" sz="2800" b="1" dirty="0" smtClean="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smtClean="0">
              <a:solidFill>
                <a:srgbClr val="C00000"/>
              </a:solidFill>
              <a:latin typeface="Calibri" panose="020F0502020204030204"/>
              <a:ea typeface="+mn-ea"/>
              <a:cs typeface="+mn-cs"/>
            </a:endParaRPr>
          </a:p>
          <a:p>
            <a:pPr lvl="0" defTabSz="914400">
              <a:lnSpc>
                <a:spcPct val="90000"/>
              </a:lnSpc>
              <a:spcBef>
                <a:spcPts val="1000"/>
              </a:spcBef>
            </a:pPr>
            <a:endParaRPr lang="tr-TR" sz="2400" b="1" dirty="0" smtClean="0">
              <a:solidFill>
                <a:srgbClr val="C00000"/>
              </a:solidFill>
              <a:latin typeface="Calibri" panose="020F0502020204030204"/>
              <a:ea typeface="+mn-ea"/>
              <a:cs typeface="+mn-cs"/>
            </a:endParaRPr>
          </a:p>
          <a:p>
            <a:pPr lvl="0" defTabSz="914400">
              <a:lnSpc>
                <a:spcPct val="90000"/>
              </a:lnSpc>
              <a:spcBef>
                <a:spcPts val="1000"/>
              </a:spcBef>
            </a:pPr>
            <a:r>
              <a:rPr lang="tr-TR" sz="2400" b="1" dirty="0" smtClean="0">
                <a:solidFill>
                  <a:srgbClr val="C00000"/>
                </a:solidFill>
                <a:latin typeface="Calibri" panose="020F0502020204030204"/>
                <a:ea typeface="+mn-ea"/>
                <a:cs typeface="+mn-cs"/>
              </a:rPr>
              <a:t>Riskin </a:t>
            </a:r>
            <a:r>
              <a:rPr lang="tr-TR" sz="2400" b="1" dirty="0">
                <a:solidFill>
                  <a:srgbClr val="C00000"/>
                </a:solidFill>
                <a:latin typeface="Calibri" panose="020F0502020204030204"/>
                <a:ea typeface="+mn-ea"/>
                <a:cs typeface="+mn-cs"/>
              </a:rPr>
              <a:t>Sebebi: </a:t>
            </a:r>
            <a:endParaRPr lang="tr-TR" sz="2400" b="1" dirty="0" smtClean="0">
              <a:solidFill>
                <a:srgbClr val="C00000"/>
              </a:solidFill>
              <a:latin typeface="Calibri" panose="020F0502020204030204"/>
              <a:ea typeface="+mn-ea"/>
              <a:cs typeface="+mn-cs"/>
            </a:endParaRPr>
          </a:p>
          <a:p>
            <a:pPr lvl="0" defTabSz="914400">
              <a:lnSpc>
                <a:spcPct val="90000"/>
              </a:lnSpc>
              <a:spcBef>
                <a:spcPts val="1000"/>
              </a:spcBef>
            </a:pPr>
            <a:r>
              <a:rPr lang="tr-TR" sz="2400" dirty="0" smtClean="0">
                <a:solidFill>
                  <a:srgbClr val="C00000"/>
                </a:solidFill>
                <a:latin typeface="Calibri" panose="020F0502020204030204"/>
                <a:ea typeface="+mn-ea"/>
                <a:cs typeface="+mn-cs"/>
              </a:rPr>
              <a:t>Güvenlik </a:t>
            </a:r>
            <a:r>
              <a:rPr lang="tr-TR" sz="2400" dirty="0">
                <a:solidFill>
                  <a:srgbClr val="C00000"/>
                </a:solidFill>
                <a:latin typeface="Calibri" panose="020F0502020204030204"/>
                <a:ea typeface="+mn-ea"/>
                <a:cs typeface="+mn-cs"/>
              </a:rPr>
              <a:t>ve bozulma, yıpranma </a:t>
            </a:r>
            <a:r>
              <a:rPr lang="tr-TR" sz="2400" dirty="0" err="1">
                <a:solidFill>
                  <a:srgbClr val="C00000"/>
                </a:solidFill>
                <a:latin typeface="Calibri" panose="020F0502020204030204"/>
                <a:ea typeface="+mn-ea"/>
                <a:cs typeface="+mn-cs"/>
              </a:rPr>
              <a:t>vb</a:t>
            </a:r>
            <a:r>
              <a:rPr lang="tr-TR" sz="2400" dirty="0">
                <a:solidFill>
                  <a:srgbClr val="C00000"/>
                </a:solidFill>
                <a:latin typeface="Calibri" panose="020F0502020204030204"/>
                <a:ea typeface="+mn-ea"/>
                <a:cs typeface="+mn-cs"/>
              </a:rPr>
              <a:t> tehlikelere karşı gerekli tedbirlerin alınmaması</a:t>
            </a:r>
          </a:p>
          <a:p>
            <a:pPr lvl="0" defTabSz="914400">
              <a:lnSpc>
                <a:spcPct val="90000"/>
              </a:lnSpc>
              <a:spcBef>
                <a:spcPts val="1000"/>
              </a:spcBef>
            </a:pPr>
            <a:r>
              <a:rPr lang="tr-TR" sz="2400" b="1" dirty="0">
                <a:solidFill>
                  <a:srgbClr val="C00000"/>
                </a:solidFill>
                <a:latin typeface="Calibri" panose="020F0502020204030204"/>
                <a:ea typeface="+mn-ea"/>
                <a:cs typeface="+mn-cs"/>
              </a:rPr>
              <a:t>Risklere Verilen Cevaplar:</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Ambarlara yetkisiz kişilerin girmemesi için önlem alınması </a:t>
            </a:r>
            <a:r>
              <a:rPr lang="tr-TR" sz="2400" b="1" dirty="0">
                <a:solidFill>
                  <a:srgbClr val="C00000"/>
                </a:solidFill>
                <a:latin typeface="Calibri" panose="020F0502020204030204"/>
                <a:ea typeface="+mn-ea"/>
                <a:cs typeface="+mn-cs"/>
              </a:rPr>
              <a:t>(Önleyici)</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Yangın ve su basması tehlikelerine karşı tedbir alınması </a:t>
            </a:r>
            <a:r>
              <a:rPr lang="tr-TR" sz="2400" b="1" dirty="0">
                <a:solidFill>
                  <a:srgbClr val="C00000"/>
                </a:solidFill>
                <a:latin typeface="Calibri" panose="020F0502020204030204"/>
                <a:ea typeface="+mn-ea"/>
                <a:cs typeface="+mn-cs"/>
              </a:rPr>
              <a:t>(Önleyici)</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İhtiyaç dışı alım yapılmaması ve tüketime verilen taşınırlarda ilk giren ilk çıkar yöntemine dikkat edilmesi </a:t>
            </a:r>
            <a:r>
              <a:rPr lang="tr-TR" sz="2400" b="1" dirty="0">
                <a:solidFill>
                  <a:srgbClr val="C00000"/>
                </a:solidFill>
                <a:latin typeface="Calibri" panose="020F0502020204030204"/>
                <a:ea typeface="+mn-ea"/>
                <a:cs typeface="+mn-cs"/>
              </a:rPr>
              <a:t>(Önleyici)</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Taşınır malın kaybolmasından kaynaklanan zararın ilgilisinden tazmini </a:t>
            </a:r>
            <a:r>
              <a:rPr lang="tr-TR" sz="2400" b="1" dirty="0" smtClean="0">
                <a:solidFill>
                  <a:srgbClr val="C00000"/>
                </a:solidFill>
                <a:latin typeface="Calibri" panose="020F0502020204030204"/>
                <a:ea typeface="+mn-ea"/>
                <a:cs typeface="+mn-cs"/>
              </a:rPr>
              <a:t>(Düzeltici)</a:t>
            </a:r>
            <a:endParaRPr lang="tr-TR" sz="24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Taşınır malların periyodik olarak sayılması </a:t>
            </a:r>
            <a:r>
              <a:rPr lang="tr-TR" sz="2400" b="1" dirty="0">
                <a:solidFill>
                  <a:srgbClr val="C00000"/>
                </a:solidFill>
                <a:latin typeface="Calibri" panose="020F0502020204030204"/>
                <a:ea typeface="+mn-ea"/>
                <a:cs typeface="+mn-cs"/>
              </a:rPr>
              <a:t>(Tespit Edici)</a:t>
            </a:r>
          </a:p>
          <a:p>
            <a:pPr>
              <a:lnSpc>
                <a:spcPct val="120000"/>
              </a:lnSpc>
              <a:spcBef>
                <a:spcPts val="600"/>
              </a:spcBef>
              <a:spcAft>
                <a:spcPts val="600"/>
              </a:spcAft>
            </a:pPr>
            <a:r>
              <a:rPr lang="tr-TR" sz="2800" dirty="0" smtClean="0">
                <a:solidFill>
                  <a:srgbClr val="C00000"/>
                </a:solidFill>
                <a:latin typeface="Calibri" panose="020F0502020204030204" pitchFamily="34" charset="0"/>
                <a:cs typeface="Calibri" panose="020F0502020204030204" pitchFamily="34" charset="0"/>
              </a:rPr>
              <a:t/>
            </a:r>
            <a:br>
              <a:rPr lang="tr-TR" sz="2800" dirty="0" smtClean="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smtClean="0">
                <a:solidFill>
                  <a:srgbClr val="002060"/>
                </a:solidFill>
                <a:latin typeface="Calibri" panose="020F0502020204030204" pitchFamily="34" charset="0"/>
                <a:cs typeface="Calibri" panose="020F0502020204030204" pitchFamily="34" charset="0"/>
              </a:rPr>
              <a:t>ÖRNEK</a:t>
            </a:r>
            <a:r>
              <a:rPr lang="tr-TR" sz="2800" b="1" dirty="0" smtClean="0">
                <a:solidFill>
                  <a:srgbClr val="002060"/>
                </a:solidFill>
                <a:latin typeface="Calibri" panose="020F0502020204030204" pitchFamily="34" charset="0"/>
                <a:cs typeface="Calibri" panose="020F0502020204030204" pitchFamily="34" charset="0"/>
              </a:rPr>
              <a:t> UYGULAMA 3</a:t>
            </a:r>
            <a:endParaRPr lang="tr-TR" sz="2800" b="1" dirty="0">
              <a:solidFill>
                <a:srgbClr val="002060"/>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2530116188"/>
      </p:ext>
    </p:extLst>
  </p:cSld>
  <p:clrMapOvr>
    <a:masterClrMapping/>
  </p:clrMapOvr>
  <p:transition spd="slow">
    <p:pul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3117621"/>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C00000"/>
                </a:solidFill>
                <a:latin typeface="Calibri" panose="020F0502020204030204" pitchFamily="34" charset="0"/>
                <a:cs typeface="Calibri" panose="020F0502020204030204" pitchFamily="34" charset="0"/>
              </a:rPr>
              <a:t>Teşekkürler</a:t>
            </a:r>
            <a:endParaRPr lang="sv-SE"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66163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4069</Words>
  <Application>Microsoft Office PowerPoint</Application>
  <PresentationFormat>Geniş ekran</PresentationFormat>
  <Paragraphs>501</Paragraphs>
  <Slides>91</Slides>
  <Notes>16</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91</vt:i4>
      </vt:variant>
    </vt:vector>
  </HeadingPairs>
  <TitlesOfParts>
    <vt:vector size="101" baseType="lpstr">
      <vt:lpstr>Arial</vt:lpstr>
      <vt:lpstr>Calibri</vt:lpstr>
      <vt:lpstr>Calibri Light</vt:lpstr>
      <vt:lpstr>Century Gothic</vt:lpstr>
      <vt:lpstr>Corbel</vt:lpstr>
      <vt:lpstr>Times New Roman</vt:lpstr>
      <vt:lpstr>Wingdings 3</vt:lpstr>
      <vt:lpstr>Office Teması</vt:lpstr>
      <vt:lpstr>Duman</vt:lpstr>
      <vt:lpstr>1_Duman</vt:lpstr>
      <vt:lpstr>Kurumsal Risk Yönergesi  kapsamında  RİSKLERİN BELİRLENMESİ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tanımı</dc:title>
  <dc:creator>Microsoft hesabı</dc:creator>
  <cp:lastModifiedBy>Microsoft hesabı</cp:lastModifiedBy>
  <cp:revision>104</cp:revision>
  <dcterms:created xsi:type="dcterms:W3CDTF">2022-05-23T09:50:16Z</dcterms:created>
  <dcterms:modified xsi:type="dcterms:W3CDTF">2022-07-06T06:11:09Z</dcterms:modified>
</cp:coreProperties>
</file>